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313" r:id="rId3"/>
    <p:sldId id="298" r:id="rId4"/>
    <p:sldId id="324" r:id="rId5"/>
    <p:sldId id="304" r:id="rId6"/>
    <p:sldId id="292" r:id="rId7"/>
    <p:sldId id="314" r:id="rId8"/>
    <p:sldId id="317" r:id="rId9"/>
    <p:sldId id="330" r:id="rId10"/>
    <p:sldId id="319" r:id="rId11"/>
    <p:sldId id="282" r:id="rId12"/>
    <p:sldId id="311" r:id="rId13"/>
    <p:sldId id="312" r:id="rId14"/>
    <p:sldId id="302" r:id="rId15"/>
    <p:sldId id="321" r:id="rId16"/>
    <p:sldId id="328" r:id="rId17"/>
    <p:sldId id="320" r:id="rId18"/>
    <p:sldId id="329" r:id="rId19"/>
    <p:sldId id="301" r:id="rId20"/>
    <p:sldId id="327" r:id="rId21"/>
    <p:sldId id="326" r:id="rId22"/>
    <p:sldId id="322" r:id="rId23"/>
    <p:sldId id="323" r:id="rId24"/>
    <p:sldId id="283" r:id="rId25"/>
    <p:sldId id="290" r:id="rId26"/>
  </p:sldIdLst>
  <p:sldSz cx="9144000" cy="6858000" type="screen4x3"/>
  <p:notesSz cx="6888163" cy="100187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CC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CC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CC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CC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399"/>
    <a:srgbClr val="009900"/>
    <a:srgbClr val="4D4D4D"/>
    <a:srgbClr val="5F5F5F"/>
    <a:srgbClr val="EAEAEA"/>
    <a:srgbClr val="808080"/>
    <a:srgbClr val="9696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5" autoAdjust="0"/>
    <p:restoredTop sz="94643" autoAdjust="0"/>
  </p:normalViewPr>
  <p:slideViewPr>
    <p:cSldViewPr>
      <p:cViewPr>
        <p:scale>
          <a:sx n="120" d="100"/>
          <a:sy n="120" d="100"/>
        </p:scale>
        <p:origin x="3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12Y03_Humboldt-Gymnasium\4.%20Inspektion\Inspektionsdaten%2019-20%2012Y03_f&#252;r%20PPP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12Y03_Humboldt-Gymnasium\4.%20Inspektion\Inspektionsdaten%2019-20%2012Y03_f&#252;r%20PPP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2Y03_Humboldt-Gymnasium\4.%20Inspektion\Inspektionsdaten%2019-20%2012Y03_f&#252;r%20PPP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SenBJS" panose="020B0600000000000000" pitchFamily="34" charset="0"/>
              </a:defRPr>
            </a:pPr>
            <a:r>
              <a:rPr lang="en-US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042182185944648E-2"/>
          <c:y val="8.2499043107985268E-2"/>
          <c:w val="0.93294663141777912"/>
          <c:h val="0.703658099971207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'Aufbereitung Daten'!$D$5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Daten'!$D$6:$D$26</c:f>
              <c:numCache>
                <c:formatCode>General</c:formatCode>
                <c:ptCount val="21"/>
                <c:pt idx="0" formatCode="0">
                  <c:v>53</c:v>
                </c:pt>
                <c:pt idx="1">
                  <c:v>89</c:v>
                </c:pt>
                <c:pt idx="3" formatCode="0">
                  <c:v>52</c:v>
                </c:pt>
                <c:pt idx="4">
                  <c:v>93</c:v>
                </c:pt>
                <c:pt idx="6" formatCode="0">
                  <c:v>29</c:v>
                </c:pt>
                <c:pt idx="7">
                  <c:v>67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59</c:v>
                </c:pt>
                <c:pt idx="13">
                  <c:v>99</c:v>
                </c:pt>
                <c:pt idx="15" formatCode="0">
                  <c:v>54</c:v>
                </c:pt>
                <c:pt idx="16">
                  <c:v>96</c:v>
                </c:pt>
                <c:pt idx="18" formatCode="0">
                  <c:v>33</c:v>
                </c:pt>
                <c:pt idx="19">
                  <c:v>62</c:v>
                </c:pt>
              </c:numCache>
            </c:numRef>
          </c:val>
        </c:ser>
        <c:ser>
          <c:idx val="1"/>
          <c:order val="1"/>
          <c:tx>
            <c:strRef>
              <c:f>'Aufbereitung Daten'!$E$5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Daten'!$E$6:$E$26</c:f>
              <c:numCache>
                <c:formatCode>General</c:formatCode>
                <c:ptCount val="21"/>
                <c:pt idx="0" formatCode="0">
                  <c:v>6</c:v>
                </c:pt>
                <c:pt idx="1">
                  <c:v>19</c:v>
                </c:pt>
                <c:pt idx="3" formatCode="0">
                  <c:v>7</c:v>
                </c:pt>
                <c:pt idx="4">
                  <c:v>17</c:v>
                </c:pt>
                <c:pt idx="6" formatCode="0">
                  <c:v>26</c:v>
                </c:pt>
                <c:pt idx="7">
                  <c:v>42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2</c:v>
                </c:pt>
                <c:pt idx="13">
                  <c:v>13</c:v>
                </c:pt>
                <c:pt idx="15" formatCode="0">
                  <c:v>4</c:v>
                </c:pt>
                <c:pt idx="16">
                  <c:v>16</c:v>
                </c:pt>
                <c:pt idx="18" formatCode="0">
                  <c:v>21</c:v>
                </c:pt>
                <c:pt idx="19">
                  <c:v>45</c:v>
                </c:pt>
              </c:numCache>
            </c:numRef>
          </c:val>
        </c:ser>
        <c:ser>
          <c:idx val="2"/>
          <c:order val="2"/>
          <c:tx>
            <c:strRef>
              <c:f>'Aufbereitung Daten'!$F$5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Daten'!$F$6:$F$26</c:f>
              <c:numCache>
                <c:formatCode>General</c:formatCode>
                <c:ptCount val="21"/>
                <c:pt idx="0" formatCode="0">
                  <c:v>2</c:v>
                </c:pt>
                <c:pt idx="1">
                  <c:v>4</c:v>
                </c:pt>
                <c:pt idx="3" formatCode="0">
                  <c:v>2</c:v>
                </c:pt>
                <c:pt idx="4">
                  <c:v>2</c:v>
                </c:pt>
                <c:pt idx="6" formatCode="0">
                  <c:v>5</c:v>
                </c:pt>
                <c:pt idx="7">
                  <c:v>3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0</c:v>
                </c:pt>
                <c:pt idx="13">
                  <c:v>0</c:v>
                </c:pt>
                <c:pt idx="15" formatCode="0">
                  <c:v>3</c:v>
                </c:pt>
                <c:pt idx="16">
                  <c:v>0</c:v>
                </c:pt>
                <c:pt idx="18" formatCode="0">
                  <c:v>7</c:v>
                </c:pt>
                <c:pt idx="19">
                  <c:v>5</c:v>
                </c:pt>
              </c:numCache>
            </c:numRef>
          </c:val>
        </c:ser>
        <c:ser>
          <c:idx val="3"/>
          <c:order val="3"/>
          <c:tx>
            <c:strRef>
              <c:f>'Aufbereitung Daten'!$G$5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Daten'!$G$6:$G$26</c:f>
              <c:numCache>
                <c:formatCode>General</c:formatCode>
                <c:ptCount val="21"/>
                <c:pt idx="0" formatCode="0">
                  <c:v>0</c:v>
                </c:pt>
                <c:pt idx="1">
                  <c:v>0</c:v>
                </c:pt>
                <c:pt idx="3" formatCode="0">
                  <c:v>0</c:v>
                </c:pt>
                <c:pt idx="4">
                  <c:v>0</c:v>
                </c:pt>
                <c:pt idx="6" formatCode="0">
                  <c:v>1</c:v>
                </c:pt>
                <c:pt idx="7">
                  <c:v>0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0</c:v>
                </c:pt>
                <c:pt idx="13">
                  <c:v>0</c:v>
                </c:pt>
                <c:pt idx="15" formatCode="0">
                  <c:v>0</c:v>
                </c:pt>
                <c:pt idx="16">
                  <c:v>0</c:v>
                </c:pt>
                <c:pt idx="18" formatCode="0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1547520"/>
        <c:axId val="221561600"/>
      </c:barChart>
      <c:catAx>
        <c:axId val="22154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SenBJS" panose="020B0600000000000000" pitchFamily="34" charset="0"/>
              </a:defRPr>
            </a:pPr>
            <a:endParaRPr lang="de-DE"/>
          </a:p>
        </c:txPr>
        <c:crossAx val="221561600"/>
        <c:crosses val="autoZero"/>
        <c:auto val="1"/>
        <c:lblAlgn val="ctr"/>
        <c:lblOffset val="100"/>
        <c:tickMarkSkip val="1"/>
        <c:noMultiLvlLbl val="0"/>
      </c:catAx>
      <c:valAx>
        <c:axId val="221561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1547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SenBJS" panose="020B0600000000000000" pitchFamily="34" charset="0"/>
              </a:defRPr>
            </a:pPr>
            <a:r>
              <a:rPr lang="en-US" sz="140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958333333333333E-2"/>
          <c:y val="0.12457912457912458"/>
          <c:w val="0.94062500000000004"/>
          <c:h val="0.72053872053872059"/>
        </c:manualLayout>
      </c:layout>
      <c:lineChart>
        <c:grouping val="standard"/>
        <c:varyColors val="0"/>
        <c:ser>
          <c:idx val="0"/>
          <c:order val="0"/>
          <c:tx>
            <c:strRef>
              <c:f>'Aufbereitung Daten'!$N$59</c:f>
              <c:strCache>
                <c:ptCount val="1"/>
                <c:pt idx="0">
                  <c:v>MW Berlin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'Aufbereitung Daten'!$M$60:$M$75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Daten'!$N$60:$N$75</c:f>
              <c:numCache>
                <c:formatCode>0.00</c:formatCode>
                <c:ptCount val="13"/>
                <c:pt idx="0">
                  <c:v>3.69</c:v>
                </c:pt>
                <c:pt idx="1">
                  <c:v>3.84</c:v>
                </c:pt>
                <c:pt idx="2">
                  <c:v>3.37</c:v>
                </c:pt>
                <c:pt idx="3">
                  <c:v>3.82</c:v>
                </c:pt>
                <c:pt idx="4">
                  <c:v>3.72</c:v>
                </c:pt>
                <c:pt idx="5">
                  <c:v>3.39</c:v>
                </c:pt>
                <c:pt idx="6">
                  <c:v>3.18</c:v>
                </c:pt>
                <c:pt idx="7">
                  <c:v>3.26</c:v>
                </c:pt>
                <c:pt idx="8">
                  <c:v>2.82</c:v>
                </c:pt>
                <c:pt idx="9">
                  <c:v>2.0499999999999998</c:v>
                </c:pt>
                <c:pt idx="10">
                  <c:v>1.91</c:v>
                </c:pt>
                <c:pt idx="11">
                  <c:v>2.12</c:v>
                </c:pt>
                <c:pt idx="12">
                  <c:v>1.91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'Aufbereitung Daten'!$O$59</c:f>
              <c:strCache>
                <c:ptCount val="1"/>
                <c:pt idx="0">
                  <c:v>12Y03 MW 2013/2014</c:v>
                </c:pt>
              </c:strCache>
            </c:strRef>
          </c:tx>
          <c:spPr>
            <a:ln w="31750">
              <a:solidFill>
                <a:srgbClr val="94DCB8"/>
              </a:solidFill>
            </a:ln>
          </c:spPr>
          <c:marker>
            <c:symbol val="diamond"/>
            <c:size val="5"/>
            <c:spPr>
              <a:solidFill>
                <a:srgbClr val="94DCB8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'Aufbereitung Daten'!$M$60:$M$75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Daten'!$O$60:$O$75</c:f>
              <c:numCache>
                <c:formatCode>0.00</c:formatCode>
                <c:ptCount val="13"/>
                <c:pt idx="0">
                  <c:v>3.84</c:v>
                </c:pt>
                <c:pt idx="1">
                  <c:v>3.82</c:v>
                </c:pt>
                <c:pt idx="2">
                  <c:v>3.36</c:v>
                </c:pt>
                <c:pt idx="3">
                  <c:v>3.97</c:v>
                </c:pt>
                <c:pt idx="4">
                  <c:v>3.84</c:v>
                </c:pt>
                <c:pt idx="5">
                  <c:v>3.43</c:v>
                </c:pt>
                <c:pt idx="6">
                  <c:v>3.18</c:v>
                </c:pt>
                <c:pt idx="7">
                  <c:v>3.16</c:v>
                </c:pt>
                <c:pt idx="8">
                  <c:v>3.38</c:v>
                </c:pt>
                <c:pt idx="9">
                  <c:v>2.1</c:v>
                </c:pt>
                <c:pt idx="10">
                  <c:v>1.95</c:v>
                </c:pt>
                <c:pt idx="11">
                  <c:v>2.54</c:v>
                </c:pt>
                <c:pt idx="12">
                  <c:v>2.4900000000000002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'Aufbereitung Daten'!$P$59</c:f>
              <c:strCache>
                <c:ptCount val="1"/>
                <c:pt idx="0">
                  <c:v>12Y03 MW 2019/2020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9966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'Aufbereitung Daten'!$M$60:$M$75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Daten'!$P$60:$P$75</c:f>
              <c:numCache>
                <c:formatCode>0.00</c:formatCode>
                <c:ptCount val="13"/>
                <c:pt idx="0">
                  <c:v>3.7589285714285716</c:v>
                </c:pt>
                <c:pt idx="1">
                  <c:v>3.8125</c:v>
                </c:pt>
                <c:pt idx="2">
                  <c:v>3.5714285714285716</c:v>
                </c:pt>
                <c:pt idx="3">
                  <c:v>3.8839285714285716</c:v>
                </c:pt>
                <c:pt idx="4">
                  <c:v>3.8571428571428572</c:v>
                </c:pt>
                <c:pt idx="5">
                  <c:v>3.5089285714285716</c:v>
                </c:pt>
                <c:pt idx="6">
                  <c:v>3.3571428571428572</c:v>
                </c:pt>
                <c:pt idx="7">
                  <c:v>3.3035714285714284</c:v>
                </c:pt>
                <c:pt idx="8">
                  <c:v>2.9642857142857144</c:v>
                </c:pt>
                <c:pt idx="9">
                  <c:v>1.9285714285714286</c:v>
                </c:pt>
                <c:pt idx="10">
                  <c:v>1.8660714285714286</c:v>
                </c:pt>
                <c:pt idx="11">
                  <c:v>2.25</c:v>
                </c:pt>
                <c:pt idx="12">
                  <c:v>1.6428571428571428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40160"/>
        <c:axId val="125742080"/>
      </c:lineChart>
      <c:catAx>
        <c:axId val="1257401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574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742080"/>
        <c:scaling>
          <c:orientation val="minMax"/>
          <c:max val="4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574016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891845982717713"/>
          <c:y val="0.95446873709314262"/>
          <c:w val="0.76776245349289596"/>
          <c:h val="4.0472174480727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SenBJS" panose="020B0600000000000000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SenBJS" panose="020B0600000000000000" pitchFamily="34" charset="0"/>
              </a:defRPr>
            </a:pPr>
            <a:r>
              <a:rPr lang="en-US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042182185944648E-2"/>
          <c:y val="8.2499043107985268E-2"/>
          <c:w val="0.93294663141777912"/>
          <c:h val="0.703658099971207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'Aufbereitung Daten'!$D$5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Daten'!$D$6:$D$26</c:f>
              <c:numCache>
                <c:formatCode>General</c:formatCode>
                <c:ptCount val="21"/>
                <c:pt idx="0" formatCode="0">
                  <c:v>53</c:v>
                </c:pt>
                <c:pt idx="1">
                  <c:v>89</c:v>
                </c:pt>
                <c:pt idx="3" formatCode="0">
                  <c:v>52</c:v>
                </c:pt>
                <c:pt idx="4">
                  <c:v>93</c:v>
                </c:pt>
                <c:pt idx="6" formatCode="0">
                  <c:v>29</c:v>
                </c:pt>
                <c:pt idx="7">
                  <c:v>67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59</c:v>
                </c:pt>
                <c:pt idx="13">
                  <c:v>99</c:v>
                </c:pt>
                <c:pt idx="15" formatCode="0">
                  <c:v>54</c:v>
                </c:pt>
                <c:pt idx="16">
                  <c:v>96</c:v>
                </c:pt>
                <c:pt idx="18" formatCode="0">
                  <c:v>33</c:v>
                </c:pt>
                <c:pt idx="19">
                  <c:v>62</c:v>
                </c:pt>
              </c:numCache>
            </c:numRef>
          </c:val>
        </c:ser>
        <c:ser>
          <c:idx val="1"/>
          <c:order val="1"/>
          <c:tx>
            <c:strRef>
              <c:f>'Aufbereitung Daten'!$E$5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Daten'!$E$6:$E$26</c:f>
              <c:numCache>
                <c:formatCode>General</c:formatCode>
                <c:ptCount val="21"/>
                <c:pt idx="0" formatCode="0">
                  <c:v>6</c:v>
                </c:pt>
                <c:pt idx="1">
                  <c:v>19</c:v>
                </c:pt>
                <c:pt idx="3" formatCode="0">
                  <c:v>7</c:v>
                </c:pt>
                <c:pt idx="4">
                  <c:v>17</c:v>
                </c:pt>
                <c:pt idx="6" formatCode="0">
                  <c:v>26</c:v>
                </c:pt>
                <c:pt idx="7">
                  <c:v>42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2</c:v>
                </c:pt>
                <c:pt idx="13">
                  <c:v>13</c:v>
                </c:pt>
                <c:pt idx="15" formatCode="0">
                  <c:v>4</c:v>
                </c:pt>
                <c:pt idx="16">
                  <c:v>16</c:v>
                </c:pt>
                <c:pt idx="18" formatCode="0">
                  <c:v>21</c:v>
                </c:pt>
                <c:pt idx="19">
                  <c:v>45</c:v>
                </c:pt>
              </c:numCache>
            </c:numRef>
          </c:val>
        </c:ser>
        <c:ser>
          <c:idx val="2"/>
          <c:order val="2"/>
          <c:tx>
            <c:strRef>
              <c:f>'Aufbereitung Daten'!$F$5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Daten'!$F$6:$F$26</c:f>
              <c:numCache>
                <c:formatCode>General</c:formatCode>
                <c:ptCount val="21"/>
                <c:pt idx="0" formatCode="0">
                  <c:v>2</c:v>
                </c:pt>
                <c:pt idx="1">
                  <c:v>4</c:v>
                </c:pt>
                <c:pt idx="3" formatCode="0">
                  <c:v>2</c:v>
                </c:pt>
                <c:pt idx="4">
                  <c:v>2</c:v>
                </c:pt>
                <c:pt idx="6" formatCode="0">
                  <c:v>5</c:v>
                </c:pt>
                <c:pt idx="7">
                  <c:v>3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0</c:v>
                </c:pt>
                <c:pt idx="13">
                  <c:v>0</c:v>
                </c:pt>
                <c:pt idx="15" formatCode="0">
                  <c:v>3</c:v>
                </c:pt>
                <c:pt idx="16">
                  <c:v>0</c:v>
                </c:pt>
                <c:pt idx="18" formatCode="0">
                  <c:v>7</c:v>
                </c:pt>
                <c:pt idx="19">
                  <c:v>5</c:v>
                </c:pt>
              </c:numCache>
            </c:numRef>
          </c:val>
        </c:ser>
        <c:ser>
          <c:idx val="3"/>
          <c:order val="3"/>
          <c:tx>
            <c:strRef>
              <c:f>'Aufbereitung Daten'!$G$5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Daten'!$B$6:$C$26</c:f>
              <c:multiLvlStrCache>
                <c:ptCount val="20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Daten'!$G$6:$G$26</c:f>
              <c:numCache>
                <c:formatCode>General</c:formatCode>
                <c:ptCount val="21"/>
                <c:pt idx="0" formatCode="0">
                  <c:v>0</c:v>
                </c:pt>
                <c:pt idx="1">
                  <c:v>0</c:v>
                </c:pt>
                <c:pt idx="3" formatCode="0">
                  <c:v>0</c:v>
                </c:pt>
                <c:pt idx="4">
                  <c:v>0</c:v>
                </c:pt>
                <c:pt idx="6" formatCode="0">
                  <c:v>1</c:v>
                </c:pt>
                <c:pt idx="7">
                  <c:v>0</c:v>
                </c:pt>
                <c:pt idx="9" formatCode="0">
                  <c:v>0</c:v>
                </c:pt>
                <c:pt idx="10">
                  <c:v>0</c:v>
                </c:pt>
                <c:pt idx="12" formatCode="0">
                  <c:v>0</c:v>
                </c:pt>
                <c:pt idx="13">
                  <c:v>0</c:v>
                </c:pt>
                <c:pt idx="15" formatCode="0">
                  <c:v>0</c:v>
                </c:pt>
                <c:pt idx="16">
                  <c:v>0</c:v>
                </c:pt>
                <c:pt idx="18" formatCode="0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1741440"/>
        <c:axId val="221742976"/>
      </c:barChart>
      <c:catAx>
        <c:axId val="2217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SenBJS" panose="020B0600000000000000" pitchFamily="34" charset="0"/>
              </a:defRPr>
            </a:pPr>
            <a:endParaRPr lang="de-DE"/>
          </a:p>
        </c:txPr>
        <c:crossAx val="221742976"/>
        <c:crosses val="autoZero"/>
        <c:auto val="1"/>
        <c:lblAlgn val="ctr"/>
        <c:lblOffset val="100"/>
        <c:tickMarkSkip val="1"/>
        <c:noMultiLvlLbl val="0"/>
      </c:catAx>
      <c:valAx>
        <c:axId val="221742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1741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SenBJS" panose="020B0600000000000000" pitchFamily="34" charset="0"/>
              </a:defRPr>
            </a:pPr>
            <a:r>
              <a:rPr lang="en-US" sz="1400" b="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042182185944648E-2"/>
          <c:y val="8.2499043107985268E-2"/>
          <c:w val="0.93294663141777912"/>
          <c:h val="0.703658099971207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'Aufbereitung Daten'!$D$5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Lbls>
            <c:delete val="1"/>
          </c:dLbls>
          <c:cat>
            <c:multiLvlStrRef>
              <c:f>'Aufbereitung Daten'!$B$27:$C$53</c:f>
              <c:multiLvlStrCache>
                <c:ptCount val="26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  <c:pt idx="21">
                    <c:v>2013/2014</c:v>
                  </c:pt>
                  <c:pt idx="22">
                    <c:v>2019/2020</c:v>
                  </c:pt>
                  <c:pt idx="24">
                    <c:v>2013/2014</c:v>
                  </c:pt>
                  <c:pt idx="25">
                    <c:v>2019/2020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Daten'!$D$27:$D$53</c:f>
              <c:numCache>
                <c:formatCode>General</c:formatCode>
                <c:ptCount val="27"/>
                <c:pt idx="0" formatCode="0">
                  <c:v>0</c:v>
                </c:pt>
                <c:pt idx="1">
                  <c:v>7</c:v>
                </c:pt>
                <c:pt idx="3" formatCode="0">
                  <c:v>15</c:v>
                </c:pt>
                <c:pt idx="4">
                  <c:v>42</c:v>
                </c:pt>
                <c:pt idx="6" formatCode="0">
                  <c:v>26</c:v>
                </c:pt>
                <c:pt idx="7">
                  <c:v>49</c:v>
                </c:pt>
                <c:pt idx="9" formatCode="0">
                  <c:v>0</c:v>
                </c:pt>
                <c:pt idx="10">
                  <c:v>7</c:v>
                </c:pt>
                <c:pt idx="12" formatCode="0">
                  <c:v>29</c:v>
                </c:pt>
                <c:pt idx="13">
                  <c:v>26</c:v>
                </c:pt>
                <c:pt idx="15" formatCode="0">
                  <c:v>1</c:v>
                </c:pt>
                <c:pt idx="16">
                  <c:v>8</c:v>
                </c:pt>
                <c:pt idx="18" formatCode="0">
                  <c:v>5</c:v>
                </c:pt>
                <c:pt idx="19">
                  <c:v>5</c:v>
                </c:pt>
                <c:pt idx="21" formatCode="0">
                  <c:v>13</c:v>
                </c:pt>
                <c:pt idx="22">
                  <c:v>7</c:v>
                </c:pt>
                <c:pt idx="24" formatCode="0">
                  <c:v>14</c:v>
                </c:pt>
                <c:pt idx="25">
                  <c:v>6</c:v>
                </c:pt>
              </c:numCache>
            </c:numRef>
          </c:val>
        </c:ser>
        <c:ser>
          <c:idx val="1"/>
          <c:order val="1"/>
          <c:tx>
            <c:strRef>
              <c:f>'Aufbereitung Daten'!$E$5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Daten'!$B$27:$C$53</c:f>
              <c:multiLvlStrCache>
                <c:ptCount val="26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  <c:pt idx="21">
                    <c:v>2013/2014</c:v>
                  </c:pt>
                  <c:pt idx="22">
                    <c:v>2019/2020</c:v>
                  </c:pt>
                  <c:pt idx="24">
                    <c:v>2013/2014</c:v>
                  </c:pt>
                  <c:pt idx="25">
                    <c:v>2019/2020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Daten'!$E$27:$E$53</c:f>
              <c:numCache>
                <c:formatCode>General</c:formatCode>
                <c:ptCount val="27"/>
                <c:pt idx="0" formatCode="0">
                  <c:v>0</c:v>
                </c:pt>
                <c:pt idx="1">
                  <c:v>25</c:v>
                </c:pt>
                <c:pt idx="3" formatCode="0">
                  <c:v>42</c:v>
                </c:pt>
                <c:pt idx="4">
                  <c:v>68</c:v>
                </c:pt>
                <c:pt idx="6" formatCode="0">
                  <c:v>21</c:v>
                </c:pt>
                <c:pt idx="7">
                  <c:v>49</c:v>
                </c:pt>
                <c:pt idx="9" formatCode="0">
                  <c:v>0</c:v>
                </c:pt>
                <c:pt idx="10">
                  <c:v>13</c:v>
                </c:pt>
                <c:pt idx="12" formatCode="0">
                  <c:v>26</c:v>
                </c:pt>
                <c:pt idx="13">
                  <c:v>56</c:v>
                </c:pt>
                <c:pt idx="15" formatCode="0">
                  <c:v>26</c:v>
                </c:pt>
                <c:pt idx="16">
                  <c:v>31</c:v>
                </c:pt>
                <c:pt idx="18" formatCode="0">
                  <c:v>12</c:v>
                </c:pt>
                <c:pt idx="19">
                  <c:v>27</c:v>
                </c:pt>
                <c:pt idx="21" formatCode="0">
                  <c:v>22</c:v>
                </c:pt>
                <c:pt idx="22">
                  <c:v>44</c:v>
                </c:pt>
                <c:pt idx="24" formatCode="0">
                  <c:v>19</c:v>
                </c:pt>
                <c:pt idx="25">
                  <c:v>14</c:v>
                </c:pt>
              </c:numCache>
            </c:numRef>
          </c:val>
        </c:ser>
        <c:ser>
          <c:idx val="2"/>
          <c:order val="2"/>
          <c:tx>
            <c:strRef>
              <c:f>'Aufbereitung Daten'!$F$5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Daten'!$B$27:$C$53</c:f>
              <c:multiLvlStrCache>
                <c:ptCount val="26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  <c:pt idx="21">
                    <c:v>2013/2014</c:v>
                  </c:pt>
                  <c:pt idx="22">
                    <c:v>2019/2020</c:v>
                  </c:pt>
                  <c:pt idx="24">
                    <c:v>2013/2014</c:v>
                  </c:pt>
                  <c:pt idx="25">
                    <c:v>2019/2020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Daten'!$F$27:$F$53</c:f>
              <c:numCache>
                <c:formatCode>General</c:formatCode>
                <c:ptCount val="27"/>
                <c:pt idx="0" formatCode="0">
                  <c:v>0</c:v>
                </c:pt>
                <c:pt idx="1">
                  <c:v>11</c:v>
                </c:pt>
                <c:pt idx="3" formatCode="0">
                  <c:v>4</c:v>
                </c:pt>
                <c:pt idx="4">
                  <c:v>2</c:v>
                </c:pt>
                <c:pt idx="6" formatCode="0">
                  <c:v>12</c:v>
                </c:pt>
                <c:pt idx="7">
                  <c:v>13</c:v>
                </c:pt>
                <c:pt idx="9" formatCode="0">
                  <c:v>0</c:v>
                </c:pt>
                <c:pt idx="10">
                  <c:v>17</c:v>
                </c:pt>
                <c:pt idx="12" formatCode="0">
                  <c:v>6</c:v>
                </c:pt>
                <c:pt idx="13">
                  <c:v>30</c:v>
                </c:pt>
                <c:pt idx="15" formatCode="0">
                  <c:v>12</c:v>
                </c:pt>
                <c:pt idx="16">
                  <c:v>18</c:v>
                </c:pt>
                <c:pt idx="18" formatCode="0">
                  <c:v>19</c:v>
                </c:pt>
                <c:pt idx="19">
                  <c:v>28</c:v>
                </c:pt>
                <c:pt idx="21" formatCode="0">
                  <c:v>11</c:v>
                </c:pt>
                <c:pt idx="22">
                  <c:v>31</c:v>
                </c:pt>
                <c:pt idx="24" formatCode="0">
                  <c:v>11</c:v>
                </c:pt>
                <c:pt idx="25">
                  <c:v>26</c:v>
                </c:pt>
              </c:numCache>
            </c:numRef>
          </c:val>
        </c:ser>
        <c:ser>
          <c:idx val="3"/>
          <c:order val="3"/>
          <c:tx>
            <c:strRef>
              <c:f>'Aufbereitung Daten'!$G$5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Daten'!$B$27:$C$53</c:f>
              <c:multiLvlStrCache>
                <c:ptCount val="26"/>
                <c:lvl>
                  <c:pt idx="0">
                    <c:v>2013/2014</c:v>
                  </c:pt>
                  <c:pt idx="1">
                    <c:v>2019/2020</c:v>
                  </c:pt>
                  <c:pt idx="3">
                    <c:v>2013/2014</c:v>
                  </c:pt>
                  <c:pt idx="4">
                    <c:v>2019/2020</c:v>
                  </c:pt>
                  <c:pt idx="6">
                    <c:v>2013/2014</c:v>
                  </c:pt>
                  <c:pt idx="7">
                    <c:v>2019/2020</c:v>
                  </c:pt>
                  <c:pt idx="9">
                    <c:v>2013/2014</c:v>
                  </c:pt>
                  <c:pt idx="10">
                    <c:v>2019/2020</c:v>
                  </c:pt>
                  <c:pt idx="12">
                    <c:v>2013/2014</c:v>
                  </c:pt>
                  <c:pt idx="13">
                    <c:v>2019/2020</c:v>
                  </c:pt>
                  <c:pt idx="15">
                    <c:v>2013/2014</c:v>
                  </c:pt>
                  <c:pt idx="16">
                    <c:v>2019/2020</c:v>
                  </c:pt>
                  <c:pt idx="18">
                    <c:v>2013/2014</c:v>
                  </c:pt>
                  <c:pt idx="19">
                    <c:v>2019/2020</c:v>
                  </c:pt>
                  <c:pt idx="21">
                    <c:v>2013/2014</c:v>
                  </c:pt>
                  <c:pt idx="22">
                    <c:v>2019/2020</c:v>
                  </c:pt>
                  <c:pt idx="24">
                    <c:v>2013/2014</c:v>
                  </c:pt>
                  <c:pt idx="25">
                    <c:v>2019/2020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Daten'!$G$27:$G$53</c:f>
              <c:numCache>
                <c:formatCode>General</c:formatCode>
                <c:ptCount val="27"/>
                <c:pt idx="0" formatCode="0">
                  <c:v>0</c:v>
                </c:pt>
                <c:pt idx="1">
                  <c:v>69</c:v>
                </c:pt>
                <c:pt idx="3" formatCode="0">
                  <c:v>0</c:v>
                </c:pt>
                <c:pt idx="4">
                  <c:v>0</c:v>
                </c:pt>
                <c:pt idx="6" formatCode="0">
                  <c:v>2</c:v>
                </c:pt>
                <c:pt idx="7">
                  <c:v>1</c:v>
                </c:pt>
                <c:pt idx="9" formatCode="0">
                  <c:v>0</c:v>
                </c:pt>
                <c:pt idx="10">
                  <c:v>75</c:v>
                </c:pt>
                <c:pt idx="12" formatCode="0">
                  <c:v>0</c:v>
                </c:pt>
                <c:pt idx="13">
                  <c:v>0</c:v>
                </c:pt>
                <c:pt idx="15" formatCode="0">
                  <c:v>22</c:v>
                </c:pt>
                <c:pt idx="16">
                  <c:v>55</c:v>
                </c:pt>
                <c:pt idx="18" formatCode="0">
                  <c:v>25</c:v>
                </c:pt>
                <c:pt idx="19">
                  <c:v>52</c:v>
                </c:pt>
                <c:pt idx="21" formatCode="0">
                  <c:v>15</c:v>
                </c:pt>
                <c:pt idx="22">
                  <c:v>30</c:v>
                </c:pt>
                <c:pt idx="24" formatCode="0">
                  <c:v>17</c:v>
                </c:pt>
                <c:pt idx="25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3566464"/>
        <c:axId val="223588736"/>
      </c:barChart>
      <c:catAx>
        <c:axId val="2235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SenBJS" panose="020B0600000000000000" pitchFamily="34" charset="0"/>
              </a:defRPr>
            </a:pPr>
            <a:endParaRPr lang="de-DE"/>
          </a:p>
        </c:txPr>
        <c:crossAx val="223588736"/>
        <c:crosses val="autoZero"/>
        <c:auto val="1"/>
        <c:lblAlgn val="ctr"/>
        <c:lblOffset val="100"/>
        <c:tickMarkSkip val="1"/>
        <c:noMultiLvlLbl val="0"/>
      </c:catAx>
      <c:valAx>
        <c:axId val="223588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56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418569217309378"/>
          <c:y val="0.94768265254601525"/>
          <c:w val="0.11162855922436513"/>
          <c:h val="3.5386068025173557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>
              <a:latin typeface="SenBJS" panose="020B0600000000000000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DE" sz="1400" b="0" i="0" u="none" strike="noStrike" kern="1200" baseline="0">
                <a:solidFill>
                  <a:sysClr val="windowText" lastClr="000000"/>
                </a:solidFill>
                <a:latin typeface="SenBJS" panose="020B0600000000000000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u="none" strike="noStrike" kern="1200" baseline="0">
                <a:solidFill>
                  <a:sysClr val="windowText" lastClr="000000"/>
                </a:solidFill>
                <a:latin typeface="SenBJS" panose="020B0600000000000000" pitchFamily="34" charset="0"/>
                <a:ea typeface="+mn-ea"/>
                <a:cs typeface="Arial" panose="020B0604020202020204" pitchFamily="34" charset="0"/>
              </a:rPr>
              <a:t>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042182185944648E-2"/>
          <c:y val="8.2499043107985268E-2"/>
          <c:w val="0.93294663141777912"/>
          <c:h val="0.69940855167348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'Aufbereitung Daten 2'!$O$1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2'!$M$2:$N$22</c:f>
              <c:multiLvlStrCache>
                <c:ptCount val="20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 2'!$O$2:$O$22</c:f>
              <c:numCache>
                <c:formatCode>0.0%</c:formatCode>
                <c:ptCount val="21"/>
                <c:pt idx="0">
                  <c:v>0.7946428571428571</c:v>
                </c:pt>
                <c:pt idx="1">
                  <c:v>0.82649420160570908</c:v>
                </c:pt>
                <c:pt idx="3">
                  <c:v>0.8303571428571429</c:v>
                </c:pt>
                <c:pt idx="4">
                  <c:v>0.84589652096342549</c:v>
                </c:pt>
                <c:pt idx="6">
                  <c:v>0.5982142857142857</c:v>
                </c:pt>
                <c:pt idx="7">
                  <c:v>0.48951828724353258</c:v>
                </c:pt>
                <c:pt idx="9">
                  <c:v>0</c:v>
                </c:pt>
                <c:pt idx="10">
                  <c:v>0.43939393939393939</c:v>
                </c:pt>
                <c:pt idx="12">
                  <c:v>0.8839285714285714</c:v>
                </c:pt>
                <c:pt idx="13">
                  <c:v>0.91636931311329162</c:v>
                </c:pt>
                <c:pt idx="15">
                  <c:v>0.8571428571428571</c:v>
                </c:pt>
                <c:pt idx="16">
                  <c:v>0.80575379125780555</c:v>
                </c:pt>
                <c:pt idx="18">
                  <c:v>0.5535714285714286</c:v>
                </c:pt>
                <c:pt idx="19">
                  <c:v>0.5501784121320249</c:v>
                </c:pt>
              </c:numCache>
            </c:numRef>
          </c:val>
        </c:ser>
        <c:ser>
          <c:idx val="1"/>
          <c:order val="1"/>
          <c:tx>
            <c:strRef>
              <c:f>'Aufbereitung Daten 2'!$P$1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2'!$M$2:$N$22</c:f>
              <c:multiLvlStrCache>
                <c:ptCount val="20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 2'!$P$2:$P$22</c:f>
              <c:numCache>
                <c:formatCode>0.0%</c:formatCode>
                <c:ptCount val="21"/>
                <c:pt idx="0">
                  <c:v>0.16964285714285715</c:v>
                </c:pt>
                <c:pt idx="1">
                  <c:v>0.11440677966101695</c:v>
                </c:pt>
                <c:pt idx="3">
                  <c:v>0.15178571428571427</c:v>
                </c:pt>
                <c:pt idx="4">
                  <c:v>0.11195361284567351</c:v>
                </c:pt>
                <c:pt idx="6">
                  <c:v>0.375</c:v>
                </c:pt>
                <c:pt idx="7">
                  <c:v>0.42328278322925961</c:v>
                </c:pt>
                <c:pt idx="9">
                  <c:v>0</c:v>
                </c:pt>
                <c:pt idx="10">
                  <c:v>0.2878787878787879</c:v>
                </c:pt>
                <c:pt idx="12">
                  <c:v>0.11607142857142858</c:v>
                </c:pt>
                <c:pt idx="13">
                  <c:v>7.0472792149866195E-2</c:v>
                </c:pt>
                <c:pt idx="15">
                  <c:v>0.14285714285714285</c:v>
                </c:pt>
                <c:pt idx="16">
                  <c:v>0.16324710080285459</c:v>
                </c:pt>
                <c:pt idx="18">
                  <c:v>0.4017857142857143</c:v>
                </c:pt>
                <c:pt idx="19">
                  <c:v>0.34054415700267621</c:v>
                </c:pt>
              </c:numCache>
            </c:numRef>
          </c:val>
        </c:ser>
        <c:ser>
          <c:idx val="2"/>
          <c:order val="2"/>
          <c:tx>
            <c:strRef>
              <c:f>'Aufbereitung Daten 2'!$Q$1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2'!$M$2:$N$22</c:f>
              <c:multiLvlStrCache>
                <c:ptCount val="20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 2'!$Q$2:$Q$22</c:f>
              <c:numCache>
                <c:formatCode>0.0%</c:formatCode>
                <c:ptCount val="21"/>
                <c:pt idx="0">
                  <c:v>3.5714285714285712E-2</c:v>
                </c:pt>
                <c:pt idx="1">
                  <c:v>5.5753791257805531E-2</c:v>
                </c:pt>
                <c:pt idx="3">
                  <c:v>1.7857142857142856E-2</c:v>
                </c:pt>
                <c:pt idx="4">
                  <c:v>4.1257805530776091E-2</c:v>
                </c:pt>
                <c:pt idx="6">
                  <c:v>2.6785714285714284E-2</c:v>
                </c:pt>
                <c:pt idx="7">
                  <c:v>7.8724353256021409E-2</c:v>
                </c:pt>
                <c:pt idx="9">
                  <c:v>0</c:v>
                </c:pt>
                <c:pt idx="10">
                  <c:v>7.575757575757576E-2</c:v>
                </c:pt>
                <c:pt idx="12">
                  <c:v>0</c:v>
                </c:pt>
                <c:pt idx="13">
                  <c:v>1.271186440677966E-2</c:v>
                </c:pt>
                <c:pt idx="15">
                  <c:v>0</c:v>
                </c:pt>
                <c:pt idx="16">
                  <c:v>2.92149866190901E-2</c:v>
                </c:pt>
                <c:pt idx="18">
                  <c:v>4.4642857142857144E-2</c:v>
                </c:pt>
                <c:pt idx="19">
                  <c:v>0.1048171275646744</c:v>
                </c:pt>
              </c:numCache>
            </c:numRef>
          </c:val>
        </c:ser>
        <c:ser>
          <c:idx val="3"/>
          <c:order val="3"/>
          <c:tx>
            <c:strRef>
              <c:f>'Aufbereitung Daten 2'!$R$1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2'!$M$2:$N$22</c:f>
              <c:multiLvlStrCache>
                <c:ptCount val="20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</c:lvl>
                <c:lvl>
                  <c:pt idx="0">
                    <c:v>2.2.1</c:v>
                  </c:pt>
                  <c:pt idx="3">
                    <c:v>2.2.2</c:v>
                  </c:pt>
                  <c:pt idx="6">
                    <c:v>2.2.3</c:v>
                  </c:pt>
                  <c:pt idx="9">
                    <c:v>2.2.4</c:v>
                  </c:pt>
                  <c:pt idx="12">
                    <c:v>2.2.5</c:v>
                  </c:pt>
                  <c:pt idx="15">
                    <c:v>2.2.6</c:v>
                  </c:pt>
                  <c:pt idx="18">
                    <c:v>2.2.7</c:v>
                  </c:pt>
                </c:lvl>
              </c:multiLvlStrCache>
            </c:multiLvlStrRef>
          </c:cat>
          <c:val>
            <c:numRef>
              <c:f>'Aufbereitung Daten 2'!$R$2:$R$22</c:f>
              <c:numCache>
                <c:formatCode>0.0%</c:formatCode>
                <c:ptCount val="21"/>
                <c:pt idx="0">
                  <c:v>0</c:v>
                </c:pt>
                <c:pt idx="1">
                  <c:v>3.3452274754683319E-3</c:v>
                </c:pt>
                <c:pt idx="3">
                  <c:v>0</c:v>
                </c:pt>
                <c:pt idx="4">
                  <c:v>8.9206066012488842E-4</c:v>
                </c:pt>
                <c:pt idx="6">
                  <c:v>0</c:v>
                </c:pt>
                <c:pt idx="7">
                  <c:v>8.4745762711864406E-3</c:v>
                </c:pt>
                <c:pt idx="9">
                  <c:v>0</c:v>
                </c:pt>
                <c:pt idx="10">
                  <c:v>0.19696969696969696</c:v>
                </c:pt>
                <c:pt idx="12">
                  <c:v>0</c:v>
                </c:pt>
                <c:pt idx="13">
                  <c:v>4.4603033006244421E-4</c:v>
                </c:pt>
                <c:pt idx="15">
                  <c:v>0</c:v>
                </c:pt>
                <c:pt idx="16">
                  <c:v>1.7841213202497768E-3</c:v>
                </c:pt>
                <c:pt idx="18">
                  <c:v>0</c:v>
                </c:pt>
                <c:pt idx="19">
                  <c:v>4.4603033006244425E-3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050688"/>
        <c:axId val="88052480"/>
      </c:barChart>
      <c:catAx>
        <c:axId val="8805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88052480"/>
        <c:crosses val="autoZero"/>
        <c:auto val="1"/>
        <c:lblAlgn val="ctr"/>
        <c:lblOffset val="100"/>
        <c:noMultiLvlLbl val="0"/>
      </c:catAx>
      <c:valAx>
        <c:axId val="88052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05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407122955784373"/>
          <c:y val="0.94966304887564734"/>
          <c:w val="0.11185754088431253"/>
          <c:h val="3.5498583344808453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SenBJS" panose="020B0600000000000000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de-DE" sz="1400" b="0" i="0" u="none" strike="noStrike" kern="1200" baseline="0">
                <a:solidFill>
                  <a:sysClr val="windowText" lastClr="000000"/>
                </a:solidFill>
                <a:latin typeface="SenBJS" panose="020B0600000000000000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u="none" strike="noStrike" kern="1200" baseline="0">
                <a:solidFill>
                  <a:sysClr val="windowText" lastClr="000000"/>
                </a:solidFill>
                <a:latin typeface="SenBJS" panose="020B0600000000000000" pitchFamily="34" charset="0"/>
                <a:ea typeface="+mn-ea"/>
                <a:cs typeface="Arial" panose="020B0604020202020204" pitchFamily="34" charset="0"/>
              </a:rPr>
              <a:t>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042182185944648E-2"/>
          <c:y val="8.2499043107985268E-2"/>
          <c:w val="0.93294663141777912"/>
          <c:h val="0.69940855167348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'Aufbereitung Daten 2'!$O$1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2'!$M$23:$N$49</c:f>
              <c:multiLvlStrCache>
                <c:ptCount val="26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  <c:pt idx="21">
                    <c:v>12Y03</c:v>
                  </c:pt>
                  <c:pt idx="22">
                    <c:v>Schulart Y</c:v>
                  </c:pt>
                  <c:pt idx="24">
                    <c:v>12Y03</c:v>
                  </c:pt>
                  <c:pt idx="25">
                    <c:v>Schulart Y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 2'!$O$23:$O$49</c:f>
              <c:numCache>
                <c:formatCode>General</c:formatCode>
                <c:ptCount val="27"/>
                <c:pt idx="0" formatCode="0.0%">
                  <c:v>6.25E-2</c:v>
                </c:pt>
                <c:pt idx="3" formatCode="0.0%">
                  <c:v>0.375</c:v>
                </c:pt>
                <c:pt idx="4" formatCode="0.0%">
                  <c:v>0.27966101694915252</c:v>
                </c:pt>
                <c:pt idx="6" formatCode="0.0%">
                  <c:v>0.4375</c:v>
                </c:pt>
                <c:pt idx="7" formatCode="0.0%">
                  <c:v>0.46944692239072255</c:v>
                </c:pt>
                <c:pt idx="9" formatCode="0.0%">
                  <c:v>6.25E-2</c:v>
                </c:pt>
                <c:pt idx="12" formatCode="0.0%">
                  <c:v>0.23214285714285715</c:v>
                </c:pt>
                <c:pt idx="13" formatCode="0.0%">
                  <c:v>0.30842997323818017</c:v>
                </c:pt>
                <c:pt idx="15" formatCode="0.0%">
                  <c:v>7.1428571428571425E-2</c:v>
                </c:pt>
                <c:pt idx="16" formatCode="0.0%">
                  <c:v>4.906333630686887E-2</c:v>
                </c:pt>
                <c:pt idx="18" formatCode="0.0%">
                  <c:v>4.4642857142857144E-2</c:v>
                </c:pt>
                <c:pt idx="19" formatCode="0.0%">
                  <c:v>8.2069580731489733E-2</c:v>
                </c:pt>
                <c:pt idx="21" formatCode="0.0%">
                  <c:v>6.25E-2</c:v>
                </c:pt>
                <c:pt idx="22" formatCode="0.0%">
                  <c:v>0.17060660124888494</c:v>
                </c:pt>
                <c:pt idx="24" formatCode="0.0%">
                  <c:v>5.3571428571428568E-2</c:v>
                </c:pt>
                <c:pt idx="25" formatCode="0.0%">
                  <c:v>0.15722569134701161</c:v>
                </c:pt>
              </c:numCache>
            </c:numRef>
          </c:val>
        </c:ser>
        <c:ser>
          <c:idx val="1"/>
          <c:order val="1"/>
          <c:tx>
            <c:strRef>
              <c:f>'Aufbereitung Daten 2'!$P$1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2'!$M$23:$N$49</c:f>
              <c:multiLvlStrCache>
                <c:ptCount val="26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  <c:pt idx="21">
                    <c:v>12Y03</c:v>
                  </c:pt>
                  <c:pt idx="22">
                    <c:v>Schulart Y</c:v>
                  </c:pt>
                  <c:pt idx="24">
                    <c:v>12Y03</c:v>
                  </c:pt>
                  <c:pt idx="25">
                    <c:v>Schulart Y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 2'!$P$23:$P$49</c:f>
              <c:numCache>
                <c:formatCode>General</c:formatCode>
                <c:ptCount val="27"/>
                <c:pt idx="0" formatCode="0.0%">
                  <c:v>0.22321428571428573</c:v>
                </c:pt>
                <c:pt idx="3" formatCode="0.0%">
                  <c:v>0.6071428571428571</c:v>
                </c:pt>
                <c:pt idx="4" formatCode="0.0%">
                  <c:v>0.6768510258697592</c:v>
                </c:pt>
                <c:pt idx="6" formatCode="0.0%">
                  <c:v>0.4375</c:v>
                </c:pt>
                <c:pt idx="7" formatCode="0.0%">
                  <c:v>0.32448706512042819</c:v>
                </c:pt>
                <c:pt idx="9" formatCode="0.0%">
                  <c:v>0.11607142857142858</c:v>
                </c:pt>
                <c:pt idx="12" formatCode="0.0%">
                  <c:v>0.5</c:v>
                </c:pt>
                <c:pt idx="13" formatCode="0.0%">
                  <c:v>0.39875111507582517</c:v>
                </c:pt>
                <c:pt idx="15" formatCode="0.0%">
                  <c:v>0.2767857142857143</c:v>
                </c:pt>
                <c:pt idx="16" formatCode="0.0%">
                  <c:v>0.20428189116859946</c:v>
                </c:pt>
                <c:pt idx="18" formatCode="0.0%">
                  <c:v>0.24107142857142858</c:v>
                </c:pt>
                <c:pt idx="19" formatCode="0.0%">
                  <c:v>0.22970561998215877</c:v>
                </c:pt>
                <c:pt idx="21" formatCode="0.0%">
                  <c:v>0.39285714285714285</c:v>
                </c:pt>
                <c:pt idx="22" formatCode="0.0%">
                  <c:v>0.30307760927743088</c:v>
                </c:pt>
                <c:pt idx="24" formatCode="0.0%">
                  <c:v>0.125</c:v>
                </c:pt>
                <c:pt idx="25" formatCode="0.0%">
                  <c:v>0.29125780553077613</c:v>
                </c:pt>
              </c:numCache>
            </c:numRef>
          </c:val>
        </c:ser>
        <c:ser>
          <c:idx val="2"/>
          <c:order val="2"/>
          <c:tx>
            <c:strRef>
              <c:f>'Aufbereitung Daten 2'!$Q$1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2'!$M$23:$N$49</c:f>
              <c:multiLvlStrCache>
                <c:ptCount val="26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  <c:pt idx="21">
                    <c:v>12Y03</c:v>
                  </c:pt>
                  <c:pt idx="22">
                    <c:v>Schulart Y</c:v>
                  </c:pt>
                  <c:pt idx="24">
                    <c:v>12Y03</c:v>
                  </c:pt>
                  <c:pt idx="25">
                    <c:v>Schulart Y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 2'!$Q$23:$Q$49</c:f>
              <c:numCache>
                <c:formatCode>General</c:formatCode>
                <c:ptCount val="27"/>
                <c:pt idx="0" formatCode="0.0%">
                  <c:v>9.8214285714285712E-2</c:v>
                </c:pt>
                <c:pt idx="3" formatCode="0.0%">
                  <c:v>1.7857142857142856E-2</c:v>
                </c:pt>
                <c:pt idx="4" formatCode="0.0%">
                  <c:v>3.9696699375557538E-2</c:v>
                </c:pt>
                <c:pt idx="6" formatCode="0.0%">
                  <c:v>0.11607142857142858</c:v>
                </c:pt>
                <c:pt idx="7" formatCode="0.0%">
                  <c:v>0.1844335414808207</c:v>
                </c:pt>
                <c:pt idx="9" formatCode="0.0%">
                  <c:v>0.15178571428571427</c:v>
                </c:pt>
                <c:pt idx="12" formatCode="0.0%">
                  <c:v>0.26785714285714285</c:v>
                </c:pt>
                <c:pt idx="13" formatCode="0.0%">
                  <c:v>0.26248884924174848</c:v>
                </c:pt>
                <c:pt idx="15" formatCode="0.0%">
                  <c:v>0.16071428571428573</c:v>
                </c:pt>
                <c:pt idx="16" formatCode="0.0%">
                  <c:v>0.30597680642283676</c:v>
                </c:pt>
                <c:pt idx="18" formatCode="0.0%">
                  <c:v>0.25</c:v>
                </c:pt>
                <c:pt idx="19" formatCode="0.0%">
                  <c:v>0.25535236396074934</c:v>
                </c:pt>
                <c:pt idx="21" formatCode="0.0%">
                  <c:v>0.2767857142857143</c:v>
                </c:pt>
                <c:pt idx="22" formatCode="0.0%">
                  <c:v>0.21788581623550404</c:v>
                </c:pt>
                <c:pt idx="24" formatCode="0.0%">
                  <c:v>0.23214285714285715</c:v>
                </c:pt>
                <c:pt idx="25" formatCode="0.0%">
                  <c:v>0.2288135593220339</c:v>
                </c:pt>
              </c:numCache>
            </c:numRef>
          </c:val>
        </c:ser>
        <c:ser>
          <c:idx val="3"/>
          <c:order val="3"/>
          <c:tx>
            <c:strRef>
              <c:f>'Aufbereitung Daten 2'!$R$1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dLbls>
            <c:delete val="1"/>
          </c:dLbls>
          <c:cat>
            <c:multiLvlStrRef>
              <c:f>'Aufbereitung Daten 2'!$M$23:$N$49</c:f>
              <c:multiLvlStrCache>
                <c:ptCount val="26"/>
                <c:lvl>
                  <c:pt idx="0">
                    <c:v>12Y03</c:v>
                  </c:pt>
                  <c:pt idx="1">
                    <c:v>Schulart Y</c:v>
                  </c:pt>
                  <c:pt idx="3">
                    <c:v>12Y03</c:v>
                  </c:pt>
                  <c:pt idx="4">
                    <c:v>Schulart Y</c:v>
                  </c:pt>
                  <c:pt idx="6">
                    <c:v>12Y03</c:v>
                  </c:pt>
                  <c:pt idx="7">
                    <c:v>Schulart Y</c:v>
                  </c:pt>
                  <c:pt idx="9">
                    <c:v>12Y03</c:v>
                  </c:pt>
                  <c:pt idx="10">
                    <c:v>Schulart Y</c:v>
                  </c:pt>
                  <c:pt idx="12">
                    <c:v>12Y03</c:v>
                  </c:pt>
                  <c:pt idx="13">
                    <c:v>Schulart Y</c:v>
                  </c:pt>
                  <c:pt idx="15">
                    <c:v>12Y03</c:v>
                  </c:pt>
                  <c:pt idx="16">
                    <c:v>Schulart Y</c:v>
                  </c:pt>
                  <c:pt idx="18">
                    <c:v>12Y03</c:v>
                  </c:pt>
                  <c:pt idx="19">
                    <c:v>Schulart Y</c:v>
                  </c:pt>
                  <c:pt idx="21">
                    <c:v>12Y03</c:v>
                  </c:pt>
                  <c:pt idx="22">
                    <c:v>Schulart Y</c:v>
                  </c:pt>
                  <c:pt idx="24">
                    <c:v>12Y03</c:v>
                  </c:pt>
                  <c:pt idx="25">
                    <c:v>Schulart Y</c:v>
                  </c:pt>
                </c:lvl>
                <c:lvl>
                  <c:pt idx="0">
                    <c:v>2.2.8</c:v>
                  </c:pt>
                  <c:pt idx="3">
                    <c:v>2.2.9</c:v>
                  </c:pt>
                  <c:pt idx="6">
                    <c:v>2.2.10</c:v>
                  </c:pt>
                  <c:pt idx="9">
                    <c:v>2.2.11</c:v>
                  </c:pt>
                  <c:pt idx="12">
                    <c:v>2.2.12</c:v>
                  </c:pt>
                  <c:pt idx="15">
                    <c:v>2.2.13</c:v>
                  </c:pt>
                  <c:pt idx="18">
                    <c:v>2.2.14</c:v>
                  </c:pt>
                  <c:pt idx="21">
                    <c:v>2.2.15</c:v>
                  </c:pt>
                  <c:pt idx="24">
                    <c:v> 2.2.16 </c:v>
                  </c:pt>
                </c:lvl>
              </c:multiLvlStrCache>
            </c:multiLvlStrRef>
          </c:cat>
          <c:val>
            <c:numRef>
              <c:f>'Aufbereitung Daten 2'!$R$23:$R$49</c:f>
              <c:numCache>
                <c:formatCode>General</c:formatCode>
                <c:ptCount val="27"/>
                <c:pt idx="0" formatCode="0.0%">
                  <c:v>0.6160714285714286</c:v>
                </c:pt>
                <c:pt idx="3" formatCode="0.0%">
                  <c:v>0</c:v>
                </c:pt>
                <c:pt idx="4" formatCode="0.0%">
                  <c:v>3.7912578055307759E-3</c:v>
                </c:pt>
                <c:pt idx="6" formatCode="0.0%">
                  <c:v>8.9285714285714281E-3</c:v>
                </c:pt>
                <c:pt idx="7" formatCode="0.0%">
                  <c:v>2.1632471008028547E-2</c:v>
                </c:pt>
                <c:pt idx="9" formatCode="0.0%">
                  <c:v>0.6696428571428571</c:v>
                </c:pt>
                <c:pt idx="12" formatCode="0.0%">
                  <c:v>0</c:v>
                </c:pt>
                <c:pt idx="13" formatCode="0.0%">
                  <c:v>3.0330062444246207E-2</c:v>
                </c:pt>
                <c:pt idx="15" formatCode="0.0%">
                  <c:v>0.49107142857142855</c:v>
                </c:pt>
                <c:pt idx="16" formatCode="0.0%">
                  <c:v>0.44067796610169496</c:v>
                </c:pt>
                <c:pt idx="18" formatCode="0.0%">
                  <c:v>0.4642857142857143</c:v>
                </c:pt>
                <c:pt idx="19" formatCode="0.0%">
                  <c:v>0.4328724353256021</c:v>
                </c:pt>
                <c:pt idx="21" formatCode="0.0%">
                  <c:v>0.26785714285714285</c:v>
                </c:pt>
                <c:pt idx="22" formatCode="0.0%">
                  <c:v>0.30842997323818017</c:v>
                </c:pt>
                <c:pt idx="24" formatCode="0.0%">
                  <c:v>0.5892857142857143</c:v>
                </c:pt>
                <c:pt idx="25" formatCode="0.0%">
                  <c:v>0.32270294380017844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876352"/>
        <c:axId val="113886336"/>
      </c:barChart>
      <c:catAx>
        <c:axId val="1138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113886336"/>
        <c:crosses val="autoZero"/>
        <c:auto val="1"/>
        <c:lblAlgn val="ctr"/>
        <c:lblOffset val="100"/>
        <c:noMultiLvlLbl val="0"/>
      </c:catAx>
      <c:valAx>
        <c:axId val="113886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387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407122955784373"/>
          <c:y val="0.94966304887564734"/>
          <c:w val="0.11185754088431253"/>
          <c:h val="3.5498583344808453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SenBJS" panose="020B0600000000000000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SenBJS" panose="020B0600000000000000" pitchFamily="34" charset="0"/>
              </a:defRPr>
            </a:pPr>
            <a:r>
              <a:rPr lang="en-US" sz="140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958333333333333E-2"/>
          <c:y val="0.12457912457912458"/>
          <c:w val="0.94062500000000004"/>
          <c:h val="0.72053872053872059"/>
        </c:manualLayout>
      </c:layout>
      <c:lineChart>
        <c:grouping val="standard"/>
        <c:varyColors val="0"/>
        <c:ser>
          <c:idx val="0"/>
          <c:order val="0"/>
          <c:tx>
            <c:strRef>
              <c:f>'Aufbereitung Daten'!$N$79</c:f>
              <c:strCache>
                <c:ptCount val="1"/>
                <c:pt idx="0">
                  <c:v>MW Gymnasien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Daten'!$N$80:$N$95</c:f>
              <c:numCache>
                <c:formatCode>0.00</c:formatCode>
                <c:ptCount val="13"/>
                <c:pt idx="0">
                  <c:v>3.76</c:v>
                </c:pt>
                <c:pt idx="1">
                  <c:v>3.8</c:v>
                </c:pt>
                <c:pt idx="2">
                  <c:v>3.39</c:v>
                </c:pt>
                <c:pt idx="3">
                  <c:v>3.9</c:v>
                </c:pt>
                <c:pt idx="4">
                  <c:v>3.77</c:v>
                </c:pt>
                <c:pt idx="5">
                  <c:v>3.44</c:v>
                </c:pt>
                <c:pt idx="6">
                  <c:v>3.23</c:v>
                </c:pt>
                <c:pt idx="7">
                  <c:v>3.24</c:v>
                </c:pt>
                <c:pt idx="8">
                  <c:v>2.99</c:v>
                </c:pt>
                <c:pt idx="9">
                  <c:v>1.86</c:v>
                </c:pt>
                <c:pt idx="10">
                  <c:v>1.96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'Aufbereitung Daten'!$O$79</c:f>
              <c:strCache>
                <c:ptCount val="1"/>
                <c:pt idx="0">
                  <c:v>12Y03 MW 2013/2014</c:v>
                </c:pt>
              </c:strCache>
            </c:strRef>
          </c:tx>
          <c:spPr>
            <a:ln w="31750">
              <a:solidFill>
                <a:srgbClr val="B3C5FF"/>
              </a:solidFill>
            </a:ln>
          </c:spPr>
          <c:marker>
            <c:symbol val="diamond"/>
            <c:size val="5"/>
            <c:spPr>
              <a:solidFill>
                <a:srgbClr val="B3C5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Daten'!$O$80:$O$95</c:f>
              <c:numCache>
                <c:formatCode>0.00</c:formatCode>
                <c:ptCount val="13"/>
                <c:pt idx="0">
                  <c:v>3.84</c:v>
                </c:pt>
                <c:pt idx="1">
                  <c:v>3.82</c:v>
                </c:pt>
                <c:pt idx="2">
                  <c:v>3.36</c:v>
                </c:pt>
                <c:pt idx="3">
                  <c:v>3.97</c:v>
                </c:pt>
                <c:pt idx="4">
                  <c:v>3.84</c:v>
                </c:pt>
                <c:pt idx="5">
                  <c:v>3.43</c:v>
                </c:pt>
                <c:pt idx="6">
                  <c:v>3.18</c:v>
                </c:pt>
                <c:pt idx="7">
                  <c:v>3.16</c:v>
                </c:pt>
                <c:pt idx="8">
                  <c:v>3.38</c:v>
                </c:pt>
                <c:pt idx="9">
                  <c:v>2.1</c:v>
                </c:pt>
                <c:pt idx="10">
                  <c:v>1.95</c:v>
                </c:pt>
                <c:pt idx="11">
                  <c:v>2.54</c:v>
                </c:pt>
                <c:pt idx="12">
                  <c:v>2.4900000000000002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'Aufbereitung Daten'!$P$79</c:f>
              <c:strCache>
                <c:ptCount val="1"/>
                <c:pt idx="0">
                  <c:v>12Y03 MW 2019/2020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Daten'!$P$80:$P$95</c:f>
              <c:numCache>
                <c:formatCode>0.00</c:formatCode>
                <c:ptCount val="13"/>
                <c:pt idx="0">
                  <c:v>3.7589285714285716</c:v>
                </c:pt>
                <c:pt idx="1">
                  <c:v>3.8125</c:v>
                </c:pt>
                <c:pt idx="2">
                  <c:v>3.5714285714285716</c:v>
                </c:pt>
                <c:pt idx="3">
                  <c:v>3.8839285714285716</c:v>
                </c:pt>
                <c:pt idx="4">
                  <c:v>3.8571428571428572</c:v>
                </c:pt>
                <c:pt idx="5">
                  <c:v>3.5089285714285716</c:v>
                </c:pt>
                <c:pt idx="6">
                  <c:v>3.3571428571428572</c:v>
                </c:pt>
                <c:pt idx="7">
                  <c:v>3.3035714285714284</c:v>
                </c:pt>
                <c:pt idx="8">
                  <c:v>2.9642857142857144</c:v>
                </c:pt>
                <c:pt idx="9">
                  <c:v>1.9285714285714286</c:v>
                </c:pt>
                <c:pt idx="10">
                  <c:v>1.8660714285714286</c:v>
                </c:pt>
                <c:pt idx="11">
                  <c:v>2.25</c:v>
                </c:pt>
                <c:pt idx="12">
                  <c:v>1.6428571428571428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48448"/>
        <c:axId val="124654720"/>
      </c:lineChart>
      <c:catAx>
        <c:axId val="1246484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465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654720"/>
        <c:scaling>
          <c:orientation val="minMax"/>
          <c:max val="4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46484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891845982717713"/>
          <c:y val="0.95446873709314262"/>
          <c:w val="0.76776245349289596"/>
          <c:h val="4.0472174480727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SenBJS" panose="020B0600000000000000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SenBJS" panose="020B0600000000000000" pitchFamily="34" charset="0"/>
              </a:defRPr>
            </a:pPr>
            <a:r>
              <a:rPr lang="en-US" sz="140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958333333333333E-2"/>
          <c:y val="0.12457912457912458"/>
          <c:w val="0.94062500000000004"/>
          <c:h val="0.72053872053872059"/>
        </c:manualLayout>
      </c:layout>
      <c:lineChart>
        <c:grouping val="standard"/>
        <c:varyColors val="0"/>
        <c:ser>
          <c:idx val="0"/>
          <c:order val="0"/>
          <c:tx>
            <c:strRef>
              <c:f>'Aufbereitung Daten'!$N$79</c:f>
              <c:strCache>
                <c:ptCount val="1"/>
                <c:pt idx="0">
                  <c:v>MW Gymnasien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Daten'!$N$80:$N$95</c:f>
              <c:numCache>
                <c:formatCode>0.00</c:formatCode>
                <c:ptCount val="13"/>
                <c:pt idx="0">
                  <c:v>3.76</c:v>
                </c:pt>
                <c:pt idx="1">
                  <c:v>3.8</c:v>
                </c:pt>
                <c:pt idx="2">
                  <c:v>3.39</c:v>
                </c:pt>
                <c:pt idx="3">
                  <c:v>3.9</c:v>
                </c:pt>
                <c:pt idx="4">
                  <c:v>3.77</c:v>
                </c:pt>
                <c:pt idx="5">
                  <c:v>3.44</c:v>
                </c:pt>
                <c:pt idx="6">
                  <c:v>3.23</c:v>
                </c:pt>
                <c:pt idx="7">
                  <c:v>3.24</c:v>
                </c:pt>
                <c:pt idx="8">
                  <c:v>2.99</c:v>
                </c:pt>
                <c:pt idx="9">
                  <c:v>1.86</c:v>
                </c:pt>
                <c:pt idx="10">
                  <c:v>1.96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'Aufbereitung Daten'!$O$79</c:f>
              <c:strCache>
                <c:ptCount val="1"/>
                <c:pt idx="0">
                  <c:v>12Y03 MW 2013/2014</c:v>
                </c:pt>
              </c:strCache>
            </c:strRef>
          </c:tx>
          <c:spPr>
            <a:ln w="31750">
              <a:solidFill>
                <a:srgbClr val="B3C5FF"/>
              </a:solidFill>
            </a:ln>
          </c:spPr>
          <c:marker>
            <c:symbol val="diamond"/>
            <c:size val="5"/>
            <c:spPr>
              <a:solidFill>
                <a:srgbClr val="B3C5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Daten'!$O$80:$O$95</c:f>
              <c:numCache>
                <c:formatCode>0.00</c:formatCode>
                <c:ptCount val="13"/>
                <c:pt idx="0">
                  <c:v>3.84</c:v>
                </c:pt>
                <c:pt idx="1">
                  <c:v>3.82</c:v>
                </c:pt>
                <c:pt idx="2">
                  <c:v>3.36</c:v>
                </c:pt>
                <c:pt idx="3">
                  <c:v>3.97</c:v>
                </c:pt>
                <c:pt idx="4">
                  <c:v>3.84</c:v>
                </c:pt>
                <c:pt idx="5">
                  <c:v>3.43</c:v>
                </c:pt>
                <c:pt idx="6">
                  <c:v>3.18</c:v>
                </c:pt>
                <c:pt idx="7">
                  <c:v>3.16</c:v>
                </c:pt>
                <c:pt idx="8">
                  <c:v>3.38</c:v>
                </c:pt>
                <c:pt idx="9">
                  <c:v>2.1</c:v>
                </c:pt>
                <c:pt idx="10">
                  <c:v>1.95</c:v>
                </c:pt>
                <c:pt idx="11">
                  <c:v>2.54</c:v>
                </c:pt>
                <c:pt idx="12">
                  <c:v>2.4900000000000002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'Aufbereitung Daten'!$P$79</c:f>
              <c:strCache>
                <c:ptCount val="1"/>
                <c:pt idx="0">
                  <c:v>12Y03 MW 2019/2020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Daten'!$P$80:$P$95</c:f>
              <c:numCache>
                <c:formatCode>0.00</c:formatCode>
                <c:ptCount val="13"/>
                <c:pt idx="0">
                  <c:v>3.7589285714285716</c:v>
                </c:pt>
                <c:pt idx="1">
                  <c:v>3.8125</c:v>
                </c:pt>
                <c:pt idx="2">
                  <c:v>3.5714285714285716</c:v>
                </c:pt>
                <c:pt idx="3">
                  <c:v>3.8839285714285716</c:v>
                </c:pt>
                <c:pt idx="4">
                  <c:v>3.8571428571428572</c:v>
                </c:pt>
                <c:pt idx="5">
                  <c:v>3.5089285714285716</c:v>
                </c:pt>
                <c:pt idx="6">
                  <c:v>3.3571428571428572</c:v>
                </c:pt>
                <c:pt idx="7">
                  <c:v>3.3035714285714284</c:v>
                </c:pt>
                <c:pt idx="8">
                  <c:v>2.9642857142857144</c:v>
                </c:pt>
                <c:pt idx="9">
                  <c:v>1.9285714285714286</c:v>
                </c:pt>
                <c:pt idx="10">
                  <c:v>1.8660714285714286</c:v>
                </c:pt>
                <c:pt idx="11">
                  <c:v>2.25</c:v>
                </c:pt>
                <c:pt idx="12">
                  <c:v>1.6428571428571428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66080"/>
        <c:axId val="124977152"/>
      </c:lineChart>
      <c:catAx>
        <c:axId val="1247660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497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977152"/>
        <c:scaling>
          <c:orientation val="minMax"/>
          <c:max val="4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47660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891845982717713"/>
          <c:y val="0.95446873709314262"/>
          <c:w val="0.76776245349289596"/>
          <c:h val="4.0472174480727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SenBJS" panose="020B0600000000000000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SenBJS" panose="020B0600000000000000" pitchFamily="34" charset="0"/>
              </a:defRPr>
            </a:pPr>
            <a:r>
              <a:rPr lang="en-US" sz="140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958333333333333E-2"/>
          <c:y val="0.12457912457912458"/>
          <c:w val="0.94062500000000004"/>
          <c:h val="0.72053872053872059"/>
        </c:manualLayout>
      </c:layout>
      <c:lineChart>
        <c:grouping val="standard"/>
        <c:varyColors val="0"/>
        <c:ser>
          <c:idx val="0"/>
          <c:order val="0"/>
          <c:tx>
            <c:strRef>
              <c:f>'Aufbereitung Daten'!$N$79</c:f>
              <c:strCache>
                <c:ptCount val="1"/>
                <c:pt idx="0">
                  <c:v>MW Gymnasien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Daten'!$N$80:$N$95</c:f>
              <c:numCache>
                <c:formatCode>0.00</c:formatCode>
                <c:ptCount val="13"/>
                <c:pt idx="0">
                  <c:v>3.76</c:v>
                </c:pt>
                <c:pt idx="1">
                  <c:v>3.8</c:v>
                </c:pt>
                <c:pt idx="2">
                  <c:v>3.39</c:v>
                </c:pt>
                <c:pt idx="3">
                  <c:v>3.9</c:v>
                </c:pt>
                <c:pt idx="4">
                  <c:v>3.77</c:v>
                </c:pt>
                <c:pt idx="5">
                  <c:v>3.44</c:v>
                </c:pt>
                <c:pt idx="6">
                  <c:v>3.23</c:v>
                </c:pt>
                <c:pt idx="7">
                  <c:v>3.24</c:v>
                </c:pt>
                <c:pt idx="8">
                  <c:v>2.99</c:v>
                </c:pt>
                <c:pt idx="9">
                  <c:v>1.86</c:v>
                </c:pt>
                <c:pt idx="10">
                  <c:v>1.96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'Aufbereitung Daten'!$O$79</c:f>
              <c:strCache>
                <c:ptCount val="1"/>
                <c:pt idx="0">
                  <c:v>12Y03 MW 2013/2014</c:v>
                </c:pt>
              </c:strCache>
            </c:strRef>
          </c:tx>
          <c:spPr>
            <a:ln w="31750">
              <a:solidFill>
                <a:srgbClr val="B3C5FF"/>
              </a:solidFill>
            </a:ln>
          </c:spPr>
          <c:marker>
            <c:symbol val="diamond"/>
            <c:size val="5"/>
            <c:spPr>
              <a:solidFill>
                <a:srgbClr val="B3C5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Daten'!$O$80:$O$95</c:f>
              <c:numCache>
                <c:formatCode>0.00</c:formatCode>
                <c:ptCount val="13"/>
                <c:pt idx="0">
                  <c:v>3.84</c:v>
                </c:pt>
                <c:pt idx="1">
                  <c:v>3.82</c:v>
                </c:pt>
                <c:pt idx="2">
                  <c:v>3.36</c:v>
                </c:pt>
                <c:pt idx="3">
                  <c:v>3.97</c:v>
                </c:pt>
                <c:pt idx="4">
                  <c:v>3.84</c:v>
                </c:pt>
                <c:pt idx="5">
                  <c:v>3.43</c:v>
                </c:pt>
                <c:pt idx="6">
                  <c:v>3.18</c:v>
                </c:pt>
                <c:pt idx="7">
                  <c:v>3.16</c:v>
                </c:pt>
                <c:pt idx="8">
                  <c:v>3.38</c:v>
                </c:pt>
                <c:pt idx="9">
                  <c:v>2.1</c:v>
                </c:pt>
                <c:pt idx="10">
                  <c:v>1.95</c:v>
                </c:pt>
                <c:pt idx="11">
                  <c:v>2.54</c:v>
                </c:pt>
                <c:pt idx="12">
                  <c:v>2.4900000000000002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'Aufbereitung Daten'!$P$79</c:f>
              <c:strCache>
                <c:ptCount val="1"/>
                <c:pt idx="0">
                  <c:v>12Y03 MW 2019/2020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Daten'!$P$80:$P$95</c:f>
              <c:numCache>
                <c:formatCode>0.00</c:formatCode>
                <c:ptCount val="13"/>
                <c:pt idx="0">
                  <c:v>3.7589285714285716</c:v>
                </c:pt>
                <c:pt idx="1">
                  <c:v>3.8125</c:v>
                </c:pt>
                <c:pt idx="2">
                  <c:v>3.5714285714285716</c:v>
                </c:pt>
                <c:pt idx="3">
                  <c:v>3.8839285714285716</c:v>
                </c:pt>
                <c:pt idx="4">
                  <c:v>3.8571428571428572</c:v>
                </c:pt>
                <c:pt idx="5">
                  <c:v>3.5089285714285716</c:v>
                </c:pt>
                <c:pt idx="6">
                  <c:v>3.3571428571428572</c:v>
                </c:pt>
                <c:pt idx="7">
                  <c:v>3.3035714285714284</c:v>
                </c:pt>
                <c:pt idx="8">
                  <c:v>2.9642857142857144</c:v>
                </c:pt>
                <c:pt idx="9">
                  <c:v>1.9285714285714286</c:v>
                </c:pt>
                <c:pt idx="10">
                  <c:v>1.8660714285714286</c:v>
                </c:pt>
                <c:pt idx="11">
                  <c:v>2.25</c:v>
                </c:pt>
                <c:pt idx="12">
                  <c:v>1.6428571428571428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08064"/>
        <c:axId val="125209984"/>
      </c:lineChart>
      <c:catAx>
        <c:axId val="1252080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520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09984"/>
        <c:scaling>
          <c:orientation val="minMax"/>
          <c:max val="4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52080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891845982717713"/>
          <c:y val="0.95446873709314262"/>
          <c:w val="0.76776245349289596"/>
          <c:h val="4.0472174480727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SenBJS" panose="020B0600000000000000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SenBJS" panose="020B0600000000000000" pitchFamily="34" charset="0"/>
              </a:defRPr>
            </a:pPr>
            <a:r>
              <a:rPr lang="en-US" sz="1400">
                <a:latin typeface="SenBJS" panose="020B0600000000000000" pitchFamily="34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958333333333333E-2"/>
          <c:y val="0.12457912457912458"/>
          <c:w val="0.94062500000000004"/>
          <c:h val="0.72053872053872059"/>
        </c:manualLayout>
      </c:layout>
      <c:lineChart>
        <c:grouping val="standard"/>
        <c:varyColors val="0"/>
        <c:ser>
          <c:idx val="0"/>
          <c:order val="0"/>
          <c:tx>
            <c:strRef>
              <c:f>'Aufbereitung Daten'!$N$79</c:f>
              <c:strCache>
                <c:ptCount val="1"/>
                <c:pt idx="0">
                  <c:v>MW Gymnasien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Daten'!$N$80:$N$95</c:f>
              <c:numCache>
                <c:formatCode>0.00</c:formatCode>
                <c:ptCount val="13"/>
                <c:pt idx="0">
                  <c:v>3.76</c:v>
                </c:pt>
                <c:pt idx="1">
                  <c:v>3.8</c:v>
                </c:pt>
                <c:pt idx="2">
                  <c:v>3.39</c:v>
                </c:pt>
                <c:pt idx="3">
                  <c:v>3.9</c:v>
                </c:pt>
                <c:pt idx="4">
                  <c:v>3.77</c:v>
                </c:pt>
                <c:pt idx="5">
                  <c:v>3.44</c:v>
                </c:pt>
                <c:pt idx="6">
                  <c:v>3.23</c:v>
                </c:pt>
                <c:pt idx="7">
                  <c:v>3.24</c:v>
                </c:pt>
                <c:pt idx="8">
                  <c:v>2.99</c:v>
                </c:pt>
                <c:pt idx="9">
                  <c:v>1.86</c:v>
                </c:pt>
                <c:pt idx="10">
                  <c:v>1.96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'Aufbereitung Daten'!$O$79</c:f>
              <c:strCache>
                <c:ptCount val="1"/>
                <c:pt idx="0">
                  <c:v>12Y03 MW 2013/2014</c:v>
                </c:pt>
              </c:strCache>
            </c:strRef>
          </c:tx>
          <c:spPr>
            <a:ln w="31750">
              <a:solidFill>
                <a:srgbClr val="B3C5FF"/>
              </a:solidFill>
            </a:ln>
          </c:spPr>
          <c:marker>
            <c:symbol val="diamond"/>
            <c:size val="5"/>
            <c:spPr>
              <a:solidFill>
                <a:srgbClr val="B3C5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Daten'!$O$80:$O$95</c:f>
              <c:numCache>
                <c:formatCode>0.00</c:formatCode>
                <c:ptCount val="13"/>
                <c:pt idx="0">
                  <c:v>3.84</c:v>
                </c:pt>
                <c:pt idx="1">
                  <c:v>3.82</c:v>
                </c:pt>
                <c:pt idx="2">
                  <c:v>3.36</c:v>
                </c:pt>
                <c:pt idx="3">
                  <c:v>3.97</c:v>
                </c:pt>
                <c:pt idx="4">
                  <c:v>3.84</c:v>
                </c:pt>
                <c:pt idx="5">
                  <c:v>3.43</c:v>
                </c:pt>
                <c:pt idx="6">
                  <c:v>3.18</c:v>
                </c:pt>
                <c:pt idx="7">
                  <c:v>3.16</c:v>
                </c:pt>
                <c:pt idx="8">
                  <c:v>3.38</c:v>
                </c:pt>
                <c:pt idx="9">
                  <c:v>2.1</c:v>
                </c:pt>
                <c:pt idx="10">
                  <c:v>1.95</c:v>
                </c:pt>
                <c:pt idx="11">
                  <c:v>2.54</c:v>
                </c:pt>
                <c:pt idx="12">
                  <c:v>2.4900000000000002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'Aufbereitung Daten'!$P$79</c:f>
              <c:strCache>
                <c:ptCount val="1"/>
                <c:pt idx="0">
                  <c:v>12Y03 MW 2019/2020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'Aufbereitung Daten'!$M$80:$M$95</c:f>
              <c:strCache>
                <c:ptCount val="13"/>
                <c:pt idx="0">
                  <c:v>2.2.1</c:v>
                </c:pt>
                <c:pt idx="1">
                  <c:v>2.2.2</c:v>
                </c:pt>
                <c:pt idx="2">
                  <c:v>2.2.3</c:v>
                </c:pt>
                <c:pt idx="3">
                  <c:v>2.2.5</c:v>
                </c:pt>
                <c:pt idx="4">
                  <c:v>2.2.6</c:v>
                </c:pt>
                <c:pt idx="5">
                  <c:v>2.2.7</c:v>
                </c:pt>
                <c:pt idx="6">
                  <c:v>2.2.9</c:v>
                </c:pt>
                <c:pt idx="7">
                  <c:v>2.2.10</c:v>
                </c:pt>
                <c:pt idx="8">
                  <c:v>2.2.12</c:v>
                </c:pt>
                <c:pt idx="9">
                  <c:v>2.2.13</c:v>
                </c:pt>
                <c:pt idx="10">
                  <c:v>2.2.14</c:v>
                </c:pt>
                <c:pt idx="11">
                  <c:v>2.2.15</c:v>
                </c:pt>
                <c:pt idx="12">
                  <c:v>2.2.16</c:v>
                </c:pt>
              </c:strCache>
            </c:strRef>
          </c:cat>
          <c:val>
            <c:numRef>
              <c:f>'Aufbereitung Daten'!$P$80:$P$95</c:f>
              <c:numCache>
                <c:formatCode>0.00</c:formatCode>
                <c:ptCount val="13"/>
                <c:pt idx="0">
                  <c:v>3.7589285714285716</c:v>
                </c:pt>
                <c:pt idx="1">
                  <c:v>3.8125</c:v>
                </c:pt>
                <c:pt idx="2">
                  <c:v>3.5714285714285716</c:v>
                </c:pt>
                <c:pt idx="3">
                  <c:v>3.8839285714285716</c:v>
                </c:pt>
                <c:pt idx="4">
                  <c:v>3.8571428571428572</c:v>
                </c:pt>
                <c:pt idx="5">
                  <c:v>3.5089285714285716</c:v>
                </c:pt>
                <c:pt idx="6">
                  <c:v>3.3571428571428572</c:v>
                </c:pt>
                <c:pt idx="7">
                  <c:v>3.3035714285714284</c:v>
                </c:pt>
                <c:pt idx="8">
                  <c:v>2.9642857142857144</c:v>
                </c:pt>
                <c:pt idx="9">
                  <c:v>1.9285714285714286</c:v>
                </c:pt>
                <c:pt idx="10">
                  <c:v>1.8660714285714286</c:v>
                </c:pt>
                <c:pt idx="11">
                  <c:v>2.25</c:v>
                </c:pt>
                <c:pt idx="12">
                  <c:v>1.6428571428571428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27264"/>
        <c:axId val="126029184"/>
      </c:lineChart>
      <c:catAx>
        <c:axId val="1260272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602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029184"/>
        <c:scaling>
          <c:orientation val="minMax"/>
          <c:max val="4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SenBJS" panose="020B0600000000000000" pitchFamily="34" charset="0"/>
                <a:ea typeface="Arial"/>
                <a:cs typeface="Arial"/>
              </a:defRPr>
            </a:pPr>
            <a:endParaRPr lang="de-DE"/>
          </a:p>
        </c:txPr>
        <c:crossAx val="1260272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891845982717713"/>
          <c:y val="0.95446873709314262"/>
          <c:w val="0.76776245349289596"/>
          <c:h val="4.0472174480727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SenBJS" panose="020B0600000000000000" pitchFamily="34" charset="0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777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7777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1F8DE04-F4BF-409E-BC45-E5A14B9723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74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8889"/>
            <a:ext cx="505132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777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7777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680A9A-4704-4B80-917B-B70552E96E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2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2DEA4C5E-292F-4764-A0DD-A393839137A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0">
            <a:extLst>
              <a:ext uri="{FF2B5EF4-FFF2-40B4-BE49-F238E27FC236}">
                <a16:creationId xmlns="" xmlns:a16="http://schemas.microsoft.com/office/drawing/2014/main" id="{34786032-346A-449E-A3DB-E8A1B5C174C0}"/>
              </a:ext>
            </a:extLst>
          </p:cNvPr>
          <p:cNvSpPr/>
          <p:nvPr userDrawn="1"/>
        </p:nvSpPr>
        <p:spPr>
          <a:xfrm>
            <a:off x="1" y="2560923"/>
            <a:ext cx="5508104" cy="4302769"/>
          </a:xfrm>
          <a:custGeom>
            <a:avLst/>
            <a:gdLst>
              <a:gd name="connsiteX0" fmla="*/ 0 w 5749747"/>
              <a:gd name="connsiteY0" fmla="*/ 0 h 4491533"/>
              <a:gd name="connsiteX1" fmla="*/ 5749747 w 5749747"/>
              <a:gd name="connsiteY1" fmla="*/ 4491533 h 4491533"/>
              <a:gd name="connsiteX2" fmla="*/ 0 w 5749747"/>
              <a:gd name="connsiteY2" fmla="*/ 4491533 h 4491533"/>
              <a:gd name="connsiteX3" fmla="*/ 0 w 5749747"/>
              <a:gd name="connsiteY3" fmla="*/ 0 h 449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747" h="4491533">
                <a:moveTo>
                  <a:pt x="0" y="0"/>
                </a:moveTo>
                <a:lnTo>
                  <a:pt x="5749747" y="4491533"/>
                </a:lnTo>
                <a:lnTo>
                  <a:pt x="0" y="4491533"/>
                </a:lnTo>
                <a:lnTo>
                  <a:pt x="0" y="0"/>
                </a:lnTo>
                <a:close/>
              </a:path>
            </a:pathLst>
          </a:custGeom>
          <a:solidFill>
            <a:srgbClr val="7A6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8748713" y="6629400"/>
            <a:ext cx="395287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altLang="de-DE" sz="900" b="0" smtClean="0">
              <a:solidFill>
                <a:schemeClr val="tx1"/>
              </a:solidFill>
              <a:latin typeface="SenBJS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5B4F61F4-AC67-44B6-9893-328FAAE65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202297"/>
            <a:ext cx="2202231" cy="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ihandform 11">
            <a:extLst>
              <a:ext uri="{FF2B5EF4-FFF2-40B4-BE49-F238E27FC236}">
                <a16:creationId xmlns="" xmlns:a16="http://schemas.microsoft.com/office/drawing/2014/main" id="{3D3E5C02-7664-47D9-9EEC-CD536625A2FA}"/>
              </a:ext>
            </a:extLst>
          </p:cNvPr>
          <p:cNvSpPr/>
          <p:nvPr userDrawn="1"/>
        </p:nvSpPr>
        <p:spPr>
          <a:xfrm>
            <a:off x="3267652" y="2276872"/>
            <a:ext cx="5876348" cy="4586820"/>
          </a:xfrm>
          <a:custGeom>
            <a:avLst/>
            <a:gdLst>
              <a:gd name="connsiteX0" fmla="*/ 6432997 w 6439436"/>
              <a:gd name="connsiteY0" fmla="*/ 0 h 5016321"/>
              <a:gd name="connsiteX1" fmla="*/ 0 w 6439436"/>
              <a:gd name="connsiteY1" fmla="*/ 5016321 h 5016321"/>
              <a:gd name="connsiteX2" fmla="*/ 6439436 w 6439436"/>
              <a:gd name="connsiteY2" fmla="*/ 5009881 h 5016321"/>
              <a:gd name="connsiteX3" fmla="*/ 6432997 w 6439436"/>
              <a:gd name="connsiteY3" fmla="*/ 0 h 5016321"/>
              <a:gd name="connsiteX0" fmla="*/ 6435379 w 6439436"/>
              <a:gd name="connsiteY0" fmla="*/ 0 h 5021083"/>
              <a:gd name="connsiteX1" fmla="*/ 0 w 6439436"/>
              <a:gd name="connsiteY1" fmla="*/ 5021083 h 5021083"/>
              <a:gd name="connsiteX2" fmla="*/ 6439436 w 6439436"/>
              <a:gd name="connsiteY2" fmla="*/ 5014643 h 5021083"/>
              <a:gd name="connsiteX3" fmla="*/ 6435379 w 6439436"/>
              <a:gd name="connsiteY3" fmla="*/ 0 h 5021083"/>
              <a:gd name="connsiteX0" fmla="*/ 6437761 w 6439436"/>
              <a:gd name="connsiteY0" fmla="*/ 0 h 5021083"/>
              <a:gd name="connsiteX1" fmla="*/ 0 w 6439436"/>
              <a:gd name="connsiteY1" fmla="*/ 5021083 h 5021083"/>
              <a:gd name="connsiteX2" fmla="*/ 6439436 w 6439436"/>
              <a:gd name="connsiteY2" fmla="*/ 5014643 h 5021083"/>
              <a:gd name="connsiteX3" fmla="*/ 6437761 w 6439436"/>
              <a:gd name="connsiteY3" fmla="*/ 0 h 5021083"/>
              <a:gd name="connsiteX0" fmla="*/ 6437761 w 6439436"/>
              <a:gd name="connsiteY0" fmla="*/ 0 h 5021083"/>
              <a:gd name="connsiteX1" fmla="*/ 0 w 6439436"/>
              <a:gd name="connsiteY1" fmla="*/ 5021083 h 5021083"/>
              <a:gd name="connsiteX2" fmla="*/ 6439436 w 6439436"/>
              <a:gd name="connsiteY2" fmla="*/ 5014643 h 5021083"/>
              <a:gd name="connsiteX3" fmla="*/ 6437761 w 6439436"/>
              <a:gd name="connsiteY3" fmla="*/ 0 h 5021083"/>
              <a:gd name="connsiteX0" fmla="*/ 6440143 w 6440690"/>
              <a:gd name="connsiteY0" fmla="*/ 0 h 5021083"/>
              <a:gd name="connsiteX1" fmla="*/ 0 w 6440690"/>
              <a:gd name="connsiteY1" fmla="*/ 5021083 h 5021083"/>
              <a:gd name="connsiteX2" fmla="*/ 6439436 w 6440690"/>
              <a:gd name="connsiteY2" fmla="*/ 5014643 h 5021083"/>
              <a:gd name="connsiteX3" fmla="*/ 6440143 w 6440690"/>
              <a:gd name="connsiteY3" fmla="*/ 0 h 50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0690" h="5021083">
                <a:moveTo>
                  <a:pt x="6440143" y="0"/>
                </a:moveTo>
                <a:lnTo>
                  <a:pt x="0" y="5021083"/>
                </a:lnTo>
                <a:lnTo>
                  <a:pt x="6439436" y="5014643"/>
                </a:lnTo>
                <a:cubicBezTo>
                  <a:pt x="6437290" y="3342536"/>
                  <a:pt x="6442289" y="1665667"/>
                  <a:pt x="6440143" y="0"/>
                </a:cubicBezTo>
                <a:close/>
              </a:path>
            </a:pathLst>
          </a:custGeom>
          <a:solidFill>
            <a:srgbClr val="A6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="" xmlns:a16="http://schemas.microsoft.com/office/drawing/2014/main" id="{5C760553-D7DC-4995-AA0E-843634F4933B}"/>
              </a:ext>
            </a:extLst>
          </p:cNvPr>
          <p:cNvSpPr txBox="1">
            <a:spLocks/>
          </p:cNvSpPr>
          <p:nvPr userDrawn="1"/>
        </p:nvSpPr>
        <p:spPr>
          <a:xfrm>
            <a:off x="323528" y="6402430"/>
            <a:ext cx="5703118" cy="301285"/>
          </a:xfrm>
          <a:prstGeom prst="parallelogram">
            <a:avLst>
              <a:gd name="adj" fmla="val 41384"/>
            </a:avLst>
          </a:prstGeom>
          <a:solidFill>
            <a:srgbClr val="7A6F6B">
              <a:lumMod val="20000"/>
              <a:lumOff val="80000"/>
            </a:srgbClr>
          </a:solidFill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indent="0" algn="l" defTabSz="914400" rtl="0" eaLnBrk="1" latinLnBrk="0" hangingPunct="1">
              <a:defRPr sz="1300" kern="1200">
                <a:solidFill>
                  <a:srgbClr val="7A6F6B"/>
                </a:solidFill>
                <a:latin typeface="BMFChange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7A6F6B"/>
              </a:solidFill>
              <a:effectLst/>
              <a:uLnTx/>
              <a:uFillTx/>
              <a:latin typeface="BMFChange" panose="02000503040000020004" pitchFamily="2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210" y="6433877"/>
            <a:ext cx="5053013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Stark, Dominant, </a:t>
            </a:r>
            <a:r>
              <a:rPr lang="de-DE" altLang="de-DE" dirty="0" smtClean="0">
                <a:latin typeface="BMFChange" panose="02000503040000020004" pitchFamily="2" charset="0"/>
              </a:rPr>
              <a:t>Heftig</a:t>
            </a:r>
            <a:endParaRPr lang="de-DE" altLang="de-DE" dirty="0">
              <a:latin typeface="BMFChange" panose="02000503040000020004" pitchFamily="2" charset="0"/>
            </a:endParaRPr>
          </a:p>
        </p:txBody>
      </p:sp>
      <p:pic>
        <p:nvPicPr>
          <p:cNvPr id="18" name="Picture 4" descr="\\MC_BERLIN\MC_Daten\ADB\Kunden\SenBJF\Grafik\CD Relaunch\Grafik\Material\SenBJF_CD-Entwicklung_DINA5quer_Sprechblase.png">
            <a:extLst>
              <a:ext uri="{FF2B5EF4-FFF2-40B4-BE49-F238E27FC236}">
                <a16:creationId xmlns="" xmlns:a16="http://schemas.microsoft.com/office/drawing/2014/main" id="{85C13665-B385-4D69-85C4-0465183BD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36" y="2835077"/>
            <a:ext cx="5157577" cy="36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BA563C2B-08E6-47B6-B9FC-3DF7042CD0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30" y="376963"/>
            <a:ext cx="3617983" cy="566929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3408701" y="3105812"/>
            <a:ext cx="5185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3200" b="0" dirty="0" smtClean="0">
                <a:solidFill>
                  <a:schemeClr val="tx1"/>
                </a:solidFill>
                <a:latin typeface="BMFChange"/>
              </a:rPr>
              <a:t>Bericht zur Inspektion des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3411428" y="3741510"/>
            <a:ext cx="518973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3600" smtClean="0">
                <a:solidFill>
                  <a:srgbClr val="4D4D4D"/>
                </a:solidFill>
                <a:latin typeface="BMFChange" panose="02000503040000020004" pitchFamily="2" charset="0"/>
              </a:rPr>
              <a:t>Humboldt-Gymnasiums</a:t>
            </a:r>
            <a:endParaRPr lang="de-DE" altLang="de-DE" sz="3600" dirty="0" smtClean="0">
              <a:solidFill>
                <a:srgbClr val="4D4D4D"/>
              </a:solidFill>
              <a:latin typeface="BMFChange" panose="02000503040000020004" pitchFamily="2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3561450" y="5445224"/>
            <a:ext cx="2638425" cy="360363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altLang="de-DE" dirty="0" smtClean="0"/>
              <a:t>14. Juni </a:t>
            </a:r>
            <a:r>
              <a:rPr lang="de-DE" altLang="de-DE" dirty="0" smtClean="0">
                <a:latin typeface="Calibri" panose="020F0502020204030204" pitchFamily="34" charset="0"/>
              </a:rPr>
              <a:t>2009</a:t>
            </a:r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1477431"/>
              </p:ext>
            </p:extLst>
          </p:nvPr>
        </p:nvGraphicFramePr>
        <p:xfrm>
          <a:off x="7541744" y="5173969"/>
          <a:ext cx="105236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Photo Editor Photo" r:id="rId6" imgW="12028571" imgH="10885714" progId="MSPhotoEd.3">
                  <p:embed/>
                </p:oleObj>
              </mc:Choice>
              <mc:Fallback>
                <p:oleObj name="Photo Editor Photo" r:id="rId6" imgW="12028571" imgH="108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7528"/>
                      <a:stretch>
                        <a:fillRect/>
                      </a:stretch>
                    </p:blipFill>
                    <p:spPr bwMode="auto">
                      <a:xfrm>
                        <a:off x="7541744" y="5173969"/>
                        <a:ext cx="1052369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6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1EB0-AB4B-4BBD-B9A0-538D5A0257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13400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3D97-E6B4-4562-A155-4ADE07F17C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28080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0954-D3C4-4E32-8A8F-6904CF7945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17231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959D5-D399-4730-A21B-A7E3EE29B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72107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0EAA-BA12-4020-B059-9387DE78F8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23040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EC252-36DF-4769-9389-E0F784905A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10035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5D47-9761-4FDB-89A0-59FAC151E9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72230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23E8-68D1-476E-8329-103B86306E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218508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3136-5FB0-471F-AA0F-387B96E85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26.08.2020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6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CCB2-9FAD-4B70-A198-14DE71D854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12365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7D03-34A3-4391-B14B-D24276ACDF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Stark, Dominant, Heftig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  <p:extLst>
      <p:ext uri="{BB962C8B-B14F-4D97-AF65-F5344CB8AC3E}">
        <p14:creationId xmlns:p14="http://schemas.microsoft.com/office/powerpoint/2010/main" val="35688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2">
            <a:extLst>
              <a:ext uri="{FF2B5EF4-FFF2-40B4-BE49-F238E27FC236}">
                <a16:creationId xmlns="" xmlns:a16="http://schemas.microsoft.com/office/drawing/2014/main" id="{5C760553-D7DC-4995-AA0E-843634F4933B}"/>
              </a:ext>
            </a:extLst>
          </p:cNvPr>
          <p:cNvSpPr txBox="1">
            <a:spLocks/>
          </p:cNvSpPr>
          <p:nvPr userDrawn="1"/>
        </p:nvSpPr>
        <p:spPr>
          <a:xfrm>
            <a:off x="633864" y="138187"/>
            <a:ext cx="5823734" cy="395213"/>
          </a:xfrm>
          <a:prstGeom prst="parallelogram">
            <a:avLst>
              <a:gd name="adj" fmla="val 41384"/>
            </a:avLst>
          </a:prstGeom>
          <a:solidFill>
            <a:srgbClr val="7A6F6B">
              <a:lumMod val="20000"/>
              <a:lumOff val="80000"/>
            </a:srgbClr>
          </a:solidFill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indent="0" algn="l" defTabSz="914400" rtl="0" eaLnBrk="1" latinLnBrk="0" hangingPunct="1">
              <a:defRPr sz="1300" kern="1200">
                <a:solidFill>
                  <a:srgbClr val="7A6F6B"/>
                </a:solidFill>
                <a:latin typeface="BMFChange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7A6F6B"/>
              </a:solidFill>
              <a:effectLst/>
              <a:uLnTx/>
              <a:uFillTx/>
              <a:latin typeface="BMFChange" panose="02000503040000020004" pitchFamily="2" charset="0"/>
              <a:ea typeface="+mn-ea"/>
              <a:cs typeface="+mn-cs"/>
            </a:endParaRPr>
          </a:p>
        </p:txBody>
      </p:sp>
      <p:sp>
        <p:nvSpPr>
          <p:cNvPr id="1026" name="Line 15"/>
          <p:cNvSpPr>
            <a:spLocks noChangeShapeType="1"/>
          </p:cNvSpPr>
          <p:nvPr userDrawn="1"/>
        </p:nvSpPr>
        <p:spPr bwMode="auto">
          <a:xfrm>
            <a:off x="609600" y="703263"/>
            <a:ext cx="0" cy="5318025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Text Box 17"/>
          <p:cNvSpPr txBox="1">
            <a:spLocks noChangeArrowheads="1"/>
          </p:cNvSpPr>
          <p:nvPr userDrawn="1"/>
        </p:nvSpPr>
        <p:spPr bwMode="auto">
          <a:xfrm rot="16200000">
            <a:off x="-1159669" y="1594644"/>
            <a:ext cx="3203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altLang="de-DE" sz="3200" b="0" dirty="0" smtClean="0">
                <a:solidFill>
                  <a:srgbClr val="5F5F5F"/>
                </a:solidFill>
                <a:latin typeface="BMFChange" panose="02000503040000020004" pitchFamily="2" charset="0"/>
              </a:rPr>
              <a:t>Schulinspektion</a:t>
            </a:r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8748713" y="6629400"/>
            <a:ext cx="395287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de-DE" altLang="de-DE" sz="900" b="0" smtClean="0">
              <a:solidFill>
                <a:schemeClr val="tx1"/>
              </a:solidFill>
              <a:latin typeface="SenBJS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3" y="6623050"/>
            <a:ext cx="350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2BA49A-E36F-4FCB-8AF3-B322E69B44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0" name="Rectangle 22"/>
          <p:cNvSpPr>
            <a:spLocks noChangeArrowheads="1"/>
          </p:cNvSpPr>
          <p:nvPr userDrawn="1"/>
        </p:nvSpPr>
        <p:spPr bwMode="auto">
          <a:xfrm>
            <a:off x="0" y="76200"/>
            <a:ext cx="1524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de-DE" altLang="de-DE" sz="1800" smtClean="0">
              <a:solidFill>
                <a:schemeClr val="tx1"/>
              </a:solidFill>
              <a:latin typeface="SenBJS" pitchFamily="34" charset="0"/>
            </a:endParaRPr>
          </a:p>
        </p:txBody>
      </p:sp>
      <p:sp>
        <p:nvSpPr>
          <p:cNvPr id="1042" name="Text Box 24"/>
          <p:cNvSpPr txBox="1">
            <a:spLocks noChangeArrowheads="1"/>
          </p:cNvSpPr>
          <p:nvPr userDrawn="1"/>
        </p:nvSpPr>
        <p:spPr bwMode="auto">
          <a:xfrm>
            <a:off x="838200" y="115888"/>
            <a:ext cx="733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altLang="de-DE" sz="2200" b="0" kern="1200" cap="all" baseline="0" smtClean="0">
                <a:solidFill>
                  <a:srgbClr val="A60061"/>
                </a:solidFill>
                <a:latin typeface="BMFChange" panose="02000503040000020004" pitchFamily="2" charset="0"/>
                <a:ea typeface="+mj-ea"/>
                <a:cs typeface="+mj-cs"/>
              </a:rPr>
              <a:t>Humboldt-Gymnasium</a:t>
            </a:r>
            <a:endParaRPr lang="de-DE" altLang="de-DE" sz="2200" b="0" kern="1200" cap="all" baseline="0" dirty="0" smtClean="0">
              <a:solidFill>
                <a:srgbClr val="A60061"/>
              </a:solidFill>
              <a:latin typeface="BMFChange" panose="02000503040000020004" pitchFamily="2" charset="0"/>
              <a:ea typeface="+mj-ea"/>
              <a:cs typeface="+mj-cs"/>
            </a:endParaRPr>
          </a:p>
        </p:txBody>
      </p:sp>
      <p:graphicFrame>
        <p:nvGraphicFramePr>
          <p:cNvPr id="1036" name="Object 1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19090444"/>
              </p:ext>
            </p:extLst>
          </p:nvPr>
        </p:nvGraphicFramePr>
        <p:xfrm>
          <a:off x="8139113" y="138187"/>
          <a:ext cx="609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hoto Editor Photo" r:id="rId15" imgW="12028571" imgH="10885714" progId="MSPhotoEd.3">
                  <p:embed/>
                </p:oleObj>
              </mc:Choice>
              <mc:Fallback>
                <p:oleObj name="Photo Editor Photo" r:id="rId15" imgW="12028571" imgH="10885714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7528"/>
                      <a:stretch>
                        <a:fillRect/>
                      </a:stretch>
                    </p:blipFill>
                    <p:spPr bwMode="auto">
                      <a:xfrm>
                        <a:off x="8139113" y="138187"/>
                        <a:ext cx="6096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ußzeilenplatzhalter 2">
            <a:extLst>
              <a:ext uri="{FF2B5EF4-FFF2-40B4-BE49-F238E27FC236}">
                <a16:creationId xmlns="" xmlns:a16="http://schemas.microsoft.com/office/drawing/2014/main" id="{5C760553-D7DC-4995-AA0E-843634F4933B}"/>
              </a:ext>
            </a:extLst>
          </p:cNvPr>
          <p:cNvSpPr txBox="1">
            <a:spLocks/>
          </p:cNvSpPr>
          <p:nvPr userDrawn="1"/>
        </p:nvSpPr>
        <p:spPr>
          <a:xfrm>
            <a:off x="496834" y="6445974"/>
            <a:ext cx="5823734" cy="301285"/>
          </a:xfrm>
          <a:prstGeom prst="parallelogram">
            <a:avLst>
              <a:gd name="adj" fmla="val 41384"/>
            </a:avLst>
          </a:prstGeom>
          <a:solidFill>
            <a:srgbClr val="7A6F6B">
              <a:lumMod val="20000"/>
              <a:lumOff val="80000"/>
            </a:srgbClr>
          </a:solidFill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indent="0" algn="l" defTabSz="914400" rtl="0" eaLnBrk="1" latinLnBrk="0" hangingPunct="1">
              <a:defRPr sz="1300" kern="1200">
                <a:solidFill>
                  <a:srgbClr val="7A6F6B"/>
                </a:solidFill>
                <a:latin typeface="BMFChange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7A6F6B"/>
              </a:solidFill>
              <a:effectLst/>
              <a:uLnTx/>
              <a:uFillTx/>
              <a:latin typeface="BMFChange" panose="02000503040000020004" pitchFamily="2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4145"/>
            <a:ext cx="5056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latin typeface="BMFChange" panose="02000503040000020004" pitchFamily="2" charset="0"/>
              </a:defRPr>
            </a:lvl1pPr>
          </a:lstStyle>
          <a:p>
            <a:pPr>
              <a:defRPr/>
            </a:pPr>
            <a:r>
              <a:rPr lang="de-DE" altLang="de-DE" dirty="0" smtClean="0"/>
              <a:t>Stark, Dominant, Heftig</a:t>
            </a:r>
            <a:endParaRPr lang="de-DE" altLang="de-DE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5B4F61F4-AC67-44B6-9893-328FAAE65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441789"/>
            <a:ext cx="2202231" cy="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39952" y="649976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14. Juni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8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0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5.docx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3075" name="Date Placeholder"/>
          <p:cNvSpPr>
            <a:spLocks noGrp="1" noChangeArrowheads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 August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03280"/>
              </p:ext>
            </p:extLst>
          </p:nvPr>
        </p:nvGraphicFramePr>
        <p:xfrm>
          <a:off x="825500" y="1206500"/>
          <a:ext cx="7986713" cy="51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8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65AD353B-2326-46A5-878C-2DE00A8A5AE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9219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9220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827584" y="607686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A349CFD3-C6C3-4138-8269-E74B0506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8564" y="4293103"/>
            <a:ext cx="1800202" cy="3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755576" y="967184"/>
            <a:ext cx="139333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Lehr- und Lernzeit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feld 11"/>
          <p:cNvSpPr txBox="1">
            <a:spLocks noChangeArrowheads="1"/>
          </p:cNvSpPr>
          <p:nvPr/>
        </p:nvSpPr>
        <p:spPr bwMode="auto">
          <a:xfrm>
            <a:off x="1907704" y="1154712"/>
            <a:ext cx="165618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Lern- und </a:t>
            </a: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Arbeitsbedingungen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131840" y="1013351"/>
            <a:ext cx="122822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Strukturierung</a:t>
            </a:r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/</a:t>
            </a: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Zielausrichtung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076056" y="975388"/>
            <a:ext cx="1800205" cy="461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Verhalten der </a:t>
            </a:r>
            <a:endParaRPr lang="de-DE" altLang="de-DE" sz="1200" dirty="0" smtClean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Schülerinnen / Schüler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300192" y="1325962"/>
            <a:ext cx="163217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/>
                <a:cs typeface="Arial" panose="020B0604020202020204" pitchFamily="34" charset="0"/>
              </a:rPr>
              <a:t>pädagogisches  Klima</a:t>
            </a:r>
            <a:endParaRPr lang="de-DE" altLang="de-DE" sz="1200" dirty="0">
              <a:solidFill>
                <a:srgbClr val="003399"/>
              </a:solidFill>
              <a:latin typeface="BMFChange"/>
              <a:cs typeface="Arial" panose="020B0604020202020204" pitchFamily="34" charset="0"/>
            </a:endParaRPr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7308304" y="945171"/>
            <a:ext cx="221824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Leistungs-/Anstrengungs-</a:t>
            </a:r>
          </a:p>
          <a:p>
            <a:pPr algn="l" eaLnBrk="1" hangingPunct="1"/>
            <a:r>
              <a:rPr lang="de-DE" altLang="de-DE" sz="1200" dirty="0" err="1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bereitschaft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52120" y="616766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Unterrichtsbedingungen im Vergleich </a:t>
            </a:r>
            <a:endParaRPr lang="de-DE" altLang="de-DE" sz="14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4020" y="3645024"/>
            <a:ext cx="8452436" cy="3108543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transparente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, erfüllbare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Leistungsanforderungen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stärkere Förderung der Auseinandersetzung mit dem Lerngegenstand </a:t>
            </a:r>
            <a:b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</a:b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(34 % -&gt; </a:t>
            </a:r>
            <a:r>
              <a:rPr lang="de-DE" sz="1800" dirty="0" smtClean="0">
                <a:latin typeface="BMFChange" panose="02000503040000020004" pitchFamily="2" charset="0"/>
                <a:cs typeface="Calibri" panose="020F0502020204030204" pitchFamily="34" charset="0"/>
              </a:rPr>
              <a:t>57 %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weniger herausfordernde 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Aufgabenformate in der Sek 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stärkerer 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Bezug zur Lebenswelt bzw. zu aktuellen Ereignissen oder anderen Fächern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/>
            </a:r>
            <a:b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</a:b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(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in etwas mehr als jeder dritten Stunde, in der Sek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II 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sogar in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41 % 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der </a:t>
            </a:r>
            <a:r>
              <a:rPr lang="de-DE" sz="1800" b="0" dirty="0" err="1">
                <a:latin typeface="BMFChange" panose="02000503040000020004" pitchFamily="2" charset="0"/>
                <a:cs typeface="Calibri" panose="020F0502020204030204" pitchFamily="34" charset="0"/>
              </a:rPr>
              <a:t>UBe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weniger: Lob, Anerkennung, Würdigung</a:t>
            </a:r>
            <a:endParaRPr lang="de-DE" sz="1800" b="0" dirty="0">
              <a:latin typeface="BMFChange" panose="02000503040000020004" pitchFamily="2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vielfältige Stundengestaltung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: Wiederholung, Kontrolle von HA, Vermittlung neuer Inhalte, Üben, kreatives Bearbeiten,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b="0" dirty="0" smtClean="0">
              <a:latin typeface="BMFChange" panose="0200050304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7594"/>
              </p:ext>
            </p:extLst>
          </p:nvPr>
        </p:nvGraphicFramePr>
        <p:xfrm>
          <a:off x="825500" y="1206500"/>
          <a:ext cx="7986713" cy="51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E31975A-B0AD-4BBD-BA52-6604782722E2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0243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</a:endParaRPr>
          </a:p>
        </p:txBody>
      </p:sp>
      <p:sp>
        <p:nvSpPr>
          <p:cNvPr id="10244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  <a:endParaRPr lang="de-DE" altLang="de-DE" sz="1000" b="0" dirty="0" smtClean="0">
              <a:solidFill>
                <a:schemeClr val="tx1"/>
              </a:solidFill>
            </a:endParaRP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Unterrichtsbeobachtungen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1547664" y="1200948"/>
            <a:ext cx="18469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2518966" y="1209508"/>
            <a:ext cx="114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3556547" y="1204856"/>
            <a:ext cx="1132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Medienbildung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10907" y="1232190"/>
            <a:ext cx="1632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897129" y="1207300"/>
            <a:ext cx="1651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642252" y="1196752"/>
            <a:ext cx="1571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kooperatives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205649" y="1199463"/>
            <a:ext cx="193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13" name="Textfeld 16"/>
          <p:cNvSpPr txBox="1">
            <a:spLocks noChangeArrowheads="1"/>
          </p:cNvSpPr>
          <p:nvPr/>
        </p:nvSpPr>
        <p:spPr bwMode="auto">
          <a:xfrm>
            <a:off x="4198710" y="1208764"/>
            <a:ext cx="1095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914400" y="1232190"/>
            <a:ext cx="1981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Reflexion des Lernprozesses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12160" y="888975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Unterrichtsprozess</a:t>
            </a:r>
            <a:endParaRPr lang="de-DE" altLang="de-DE" sz="14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53519"/>
              </p:ext>
            </p:extLst>
          </p:nvPr>
        </p:nvGraphicFramePr>
        <p:xfrm>
          <a:off x="825500" y="1206500"/>
          <a:ext cx="7986713" cy="51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8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65AD353B-2326-46A5-878C-2DE00A8A5AE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9219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</a:p>
        </p:txBody>
      </p:sp>
      <p:sp>
        <p:nvSpPr>
          <p:cNvPr id="9220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</a:rPr>
              <a:t>26.08.2020</a:t>
            </a:r>
            <a:endParaRPr lang="de-DE" altLang="de-DE" sz="1000" b="0" dirty="0" smtClean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Unterrichtsbeobachtungen – Vergleich mit Schulart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3023553" y="1095132"/>
            <a:ext cx="12025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Strukturierung</a:t>
            </a:r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/</a:t>
            </a:r>
          </a:p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Zielausrichtung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5220067" y="1095132"/>
            <a:ext cx="1800205" cy="461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Verhalten der </a:t>
            </a:r>
            <a:endParaRPr lang="de-DE" altLang="de-DE" sz="1200" dirty="0" smtClean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Schülerinnen/Schüler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6372200" y="1268760"/>
            <a:ext cx="158889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Pädagogisches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Klima</a:t>
            </a:r>
          </a:p>
        </p:txBody>
      </p:sp>
      <p:sp>
        <p:nvSpPr>
          <p:cNvPr id="9" name="Textfeld 11"/>
          <p:cNvSpPr txBox="1">
            <a:spLocks noChangeArrowheads="1"/>
          </p:cNvSpPr>
          <p:nvPr/>
        </p:nvSpPr>
        <p:spPr bwMode="auto">
          <a:xfrm>
            <a:off x="594142" y="1207785"/>
            <a:ext cx="135485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Lehr- und Lernzeit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feld 11"/>
          <p:cNvSpPr txBox="1">
            <a:spLocks noChangeArrowheads="1"/>
          </p:cNvSpPr>
          <p:nvPr/>
        </p:nvSpPr>
        <p:spPr bwMode="auto">
          <a:xfrm>
            <a:off x="1691680" y="1095127"/>
            <a:ext cx="131157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Lern- und </a:t>
            </a:r>
          </a:p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Arbeitsbedingung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7113088" y="1095127"/>
            <a:ext cx="185820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Leistungs-/Anstrengungs-</a:t>
            </a:r>
          </a:p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bereitschaft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211960" y="1095127"/>
            <a:ext cx="126348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Kooperation des </a:t>
            </a:r>
          </a:p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päd. Personals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12160" y="888975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Unterrichtsbedingungen</a:t>
            </a:r>
            <a:endParaRPr lang="de-DE" altLang="de-DE" sz="14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50872"/>
              </p:ext>
            </p:extLst>
          </p:nvPr>
        </p:nvGraphicFramePr>
        <p:xfrm>
          <a:off x="825500" y="1206500"/>
          <a:ext cx="7986713" cy="51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E31975A-B0AD-4BBD-BA52-6604782722E2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0243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</a:endParaRPr>
          </a:p>
        </p:txBody>
      </p:sp>
      <p:sp>
        <p:nvSpPr>
          <p:cNvPr id="10244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  <a:endParaRPr lang="de-DE" altLang="de-DE" sz="1000" b="0" dirty="0" smtClean="0">
              <a:solidFill>
                <a:schemeClr val="tx1"/>
              </a:solidFill>
            </a:endParaRP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Unterrichtsbeobachtungen – Vergleich mit Schulart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1547664" y="1200948"/>
            <a:ext cx="18469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2518966" y="1209508"/>
            <a:ext cx="114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3556547" y="1204856"/>
            <a:ext cx="1132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Medienbildung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10907" y="1232190"/>
            <a:ext cx="1632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897129" y="1207300"/>
            <a:ext cx="1651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642252" y="1196752"/>
            <a:ext cx="1571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kooperatives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205649" y="1199463"/>
            <a:ext cx="193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13" name="Textfeld 16"/>
          <p:cNvSpPr txBox="1">
            <a:spLocks noChangeArrowheads="1"/>
          </p:cNvSpPr>
          <p:nvPr/>
        </p:nvSpPr>
        <p:spPr bwMode="auto">
          <a:xfrm>
            <a:off x="4198710" y="1208764"/>
            <a:ext cx="1095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914400" y="1232190"/>
            <a:ext cx="1981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Reflexion des Lernprozesses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12160" y="888975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Unterrichtsprozess</a:t>
            </a:r>
            <a:endParaRPr lang="de-DE" altLang="de-DE" sz="14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04420"/>
              </p:ext>
            </p:extLst>
          </p:nvPr>
        </p:nvGraphicFramePr>
        <p:xfrm>
          <a:off x="825500" y="1206500"/>
          <a:ext cx="7847457" cy="48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87DD4B2-89DF-4BDD-BE22-0E5ADE132CA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1267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11268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38572" y="54868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 (</a:t>
            </a:r>
            <a:r>
              <a:rPr lang="de-DE" altLang="de-DE" sz="16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im Vergleich zu Schule und Schulart</a:t>
            </a: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)</a:t>
            </a:r>
            <a:endParaRPr lang="de-DE" altLang="de-DE" sz="2000" dirty="0">
              <a:solidFill>
                <a:srgbClr val="003399"/>
              </a:solidFill>
            </a:endParaRPr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 rot="16200000">
            <a:off x="752391" y="4438340"/>
            <a:ext cx="1530368" cy="2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Lehr- und Lernzeit</a:t>
            </a:r>
          </a:p>
        </p:txBody>
      </p:sp>
      <p:sp>
        <p:nvSpPr>
          <p:cNvPr id="36" name="Textfeld 8"/>
          <p:cNvSpPr txBox="1">
            <a:spLocks noChangeArrowheads="1"/>
          </p:cNvSpPr>
          <p:nvPr/>
        </p:nvSpPr>
        <p:spPr bwMode="auto">
          <a:xfrm rot="16200000">
            <a:off x="831805" y="3991478"/>
            <a:ext cx="2433611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 und Arbeitsbedingungen</a:t>
            </a:r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 rot="16200000">
            <a:off x="1393073" y="3993511"/>
            <a:ext cx="2444740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Strukturierung/Zielausrichtung</a:t>
            </a:r>
          </a:p>
        </p:txBody>
      </p:sp>
      <p:sp>
        <p:nvSpPr>
          <p:cNvPr id="38" name="Textfeld 10"/>
          <p:cNvSpPr txBox="1">
            <a:spLocks noChangeArrowheads="1"/>
          </p:cNvSpPr>
          <p:nvPr/>
        </p:nvSpPr>
        <p:spPr bwMode="auto">
          <a:xfrm rot="16200000">
            <a:off x="1815163" y="3819016"/>
            <a:ext cx="2786046" cy="2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der Schülerinnen/Schüler</a:t>
            </a:r>
          </a:p>
        </p:txBody>
      </p:sp>
      <p:sp>
        <p:nvSpPr>
          <p:cNvPr id="39" name="Textfeld 11"/>
          <p:cNvSpPr txBox="1">
            <a:spLocks noChangeArrowheads="1"/>
          </p:cNvSpPr>
          <p:nvPr/>
        </p:nvSpPr>
        <p:spPr bwMode="auto">
          <a:xfrm rot="16200000">
            <a:off x="2862530" y="4315979"/>
            <a:ext cx="1766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 rot="16200000">
            <a:off x="3278025" y="4070611"/>
            <a:ext cx="2098685" cy="4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Leistungs- und</a:t>
            </a:r>
          </a:p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Anstrengungsbereitschaft</a:t>
            </a:r>
          </a:p>
        </p:txBody>
      </p:sp>
      <p:sp>
        <p:nvSpPr>
          <p:cNvPr id="41" name="Textfeld 13"/>
          <p:cNvSpPr txBox="1">
            <a:spLocks noChangeArrowheads="1"/>
          </p:cNvSpPr>
          <p:nvPr/>
        </p:nvSpPr>
        <p:spPr bwMode="auto">
          <a:xfrm rot="16200000">
            <a:off x="3932071" y="4203430"/>
            <a:ext cx="1965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2" name="Textfeld 14"/>
          <p:cNvSpPr txBox="1">
            <a:spLocks noChangeArrowheads="1"/>
          </p:cNvSpPr>
          <p:nvPr/>
        </p:nvSpPr>
        <p:spPr bwMode="auto">
          <a:xfrm rot="16200000">
            <a:off x="4834197" y="4584715"/>
            <a:ext cx="125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16"/>
          <p:cNvSpPr txBox="1">
            <a:spLocks noChangeArrowheads="1"/>
          </p:cNvSpPr>
          <p:nvPr/>
        </p:nvSpPr>
        <p:spPr bwMode="auto">
          <a:xfrm rot="16200000">
            <a:off x="5374100" y="4575326"/>
            <a:ext cx="1265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6200000">
            <a:off x="5673440" y="2260191"/>
            <a:ext cx="1817717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 rot="16200000">
            <a:off x="6161705" y="2222702"/>
            <a:ext cx="1901793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 rot="16200000">
            <a:off x="6839272" y="2301267"/>
            <a:ext cx="168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 rot="16200000">
            <a:off x="7147065" y="2080659"/>
            <a:ext cx="2184395" cy="2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48" name="Ovale Legende 47"/>
          <p:cNvSpPr/>
          <p:nvPr/>
        </p:nvSpPr>
        <p:spPr bwMode="auto">
          <a:xfrm rot="10800000">
            <a:off x="6288741" y="4605970"/>
            <a:ext cx="1688549" cy="640708"/>
          </a:xfrm>
          <a:prstGeom prst="wedgeEllipseCallout">
            <a:avLst>
              <a:gd name="adj1" fmla="val -51088"/>
              <a:gd name="adj2" fmla="val 172796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307253" y="4772435"/>
            <a:ext cx="161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ca.  4500  </a:t>
            </a:r>
            <a:r>
              <a:rPr lang="de-DE" sz="1400" dirty="0" err="1" smtClean="0">
                <a:solidFill>
                  <a:schemeClr val="tx1"/>
                </a:solidFill>
              </a:rPr>
              <a:t>UBe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50" name="Picture 17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A349CFD3-C6C3-4138-8269-E74B0506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5492" y="4450619"/>
            <a:ext cx="1866052" cy="2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1228606" y="1325468"/>
            <a:ext cx="3084724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Unterrichtsbedingungen</a:t>
            </a:r>
            <a:endParaRPr lang="de-DE" sz="16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4518690" y="1325468"/>
            <a:ext cx="1744188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Unterrichtsprozess</a:t>
            </a:r>
            <a:endParaRPr lang="de-DE" sz="16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6489527" y="945555"/>
            <a:ext cx="2110773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Individualisierung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4288306" y="5541610"/>
            <a:ext cx="720080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Reflexion</a:t>
            </a:r>
            <a:endParaRPr lang="de-DE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5329485" y="5535790"/>
            <a:ext cx="957764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Medienbildung</a:t>
            </a:r>
            <a:endParaRPr lang="de-DE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1228606" y="1772815"/>
            <a:ext cx="3419741" cy="1080121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  <p:sp>
        <p:nvSpPr>
          <p:cNvPr id="30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262624" y="2441113"/>
            <a:ext cx="410720" cy="648072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31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825744" y="2439766"/>
            <a:ext cx="410720" cy="648072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32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 rot="5400000">
            <a:off x="6795133" y="2953976"/>
            <a:ext cx="1271969" cy="2247731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series"/>
        </p:bldSub>
      </p:bldGraphic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92077"/>
              </p:ext>
            </p:extLst>
          </p:nvPr>
        </p:nvGraphicFramePr>
        <p:xfrm>
          <a:off x="825500" y="1206500"/>
          <a:ext cx="7847457" cy="48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87DD4B2-89DF-4BDD-BE22-0E5ADE132CA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1267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11268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3608" y="64598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2000" dirty="0">
              <a:solidFill>
                <a:srgbClr val="003399"/>
              </a:solidFill>
            </a:endParaRPr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 rot="16200000">
            <a:off x="752391" y="4438340"/>
            <a:ext cx="1530368" cy="2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Lehr- und Lernzeit</a:t>
            </a:r>
          </a:p>
        </p:txBody>
      </p:sp>
      <p:sp>
        <p:nvSpPr>
          <p:cNvPr id="36" name="Textfeld 8"/>
          <p:cNvSpPr txBox="1">
            <a:spLocks noChangeArrowheads="1"/>
          </p:cNvSpPr>
          <p:nvPr/>
        </p:nvSpPr>
        <p:spPr bwMode="auto">
          <a:xfrm rot="16200000">
            <a:off x="831805" y="3991478"/>
            <a:ext cx="2433611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 und Arbeitsbedingungen</a:t>
            </a:r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 rot="16200000">
            <a:off x="1393073" y="3993511"/>
            <a:ext cx="2444740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Strukturierung/Zielausrichtung</a:t>
            </a:r>
          </a:p>
        </p:txBody>
      </p:sp>
      <p:sp>
        <p:nvSpPr>
          <p:cNvPr id="38" name="Textfeld 10"/>
          <p:cNvSpPr txBox="1">
            <a:spLocks noChangeArrowheads="1"/>
          </p:cNvSpPr>
          <p:nvPr/>
        </p:nvSpPr>
        <p:spPr bwMode="auto">
          <a:xfrm rot="16200000">
            <a:off x="1815163" y="3819016"/>
            <a:ext cx="2786046" cy="2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der Schülerinnen/Schüler</a:t>
            </a:r>
          </a:p>
        </p:txBody>
      </p:sp>
      <p:sp>
        <p:nvSpPr>
          <p:cNvPr id="39" name="Textfeld 11"/>
          <p:cNvSpPr txBox="1">
            <a:spLocks noChangeArrowheads="1"/>
          </p:cNvSpPr>
          <p:nvPr/>
        </p:nvSpPr>
        <p:spPr bwMode="auto">
          <a:xfrm rot="16200000">
            <a:off x="2862530" y="4315979"/>
            <a:ext cx="1766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 rot="16200000">
            <a:off x="3278025" y="4070611"/>
            <a:ext cx="2098685" cy="4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Leistungs- und</a:t>
            </a:r>
          </a:p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Anstrengungsbereitschaft</a:t>
            </a:r>
          </a:p>
        </p:txBody>
      </p:sp>
      <p:sp>
        <p:nvSpPr>
          <p:cNvPr id="41" name="Textfeld 13"/>
          <p:cNvSpPr txBox="1">
            <a:spLocks noChangeArrowheads="1"/>
          </p:cNvSpPr>
          <p:nvPr/>
        </p:nvSpPr>
        <p:spPr bwMode="auto">
          <a:xfrm rot="16200000">
            <a:off x="3932071" y="4203430"/>
            <a:ext cx="1965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2" name="Textfeld 14"/>
          <p:cNvSpPr txBox="1">
            <a:spLocks noChangeArrowheads="1"/>
          </p:cNvSpPr>
          <p:nvPr/>
        </p:nvSpPr>
        <p:spPr bwMode="auto">
          <a:xfrm rot="16200000">
            <a:off x="4834197" y="4584715"/>
            <a:ext cx="125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16"/>
          <p:cNvSpPr txBox="1">
            <a:spLocks noChangeArrowheads="1"/>
          </p:cNvSpPr>
          <p:nvPr/>
        </p:nvSpPr>
        <p:spPr bwMode="auto">
          <a:xfrm rot="16200000">
            <a:off x="5374100" y="4575326"/>
            <a:ext cx="1265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6200000">
            <a:off x="5673440" y="2260191"/>
            <a:ext cx="1817717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 rot="16200000">
            <a:off x="6161705" y="2222702"/>
            <a:ext cx="1901793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 rot="16200000">
            <a:off x="6839272" y="2301267"/>
            <a:ext cx="168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 rot="16200000">
            <a:off x="7147065" y="2080659"/>
            <a:ext cx="2184395" cy="2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20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262624" y="2441113"/>
            <a:ext cx="410720" cy="648072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00044"/>
              </p:ext>
            </p:extLst>
          </p:nvPr>
        </p:nvGraphicFramePr>
        <p:xfrm>
          <a:off x="642075" y="3144426"/>
          <a:ext cx="8006411" cy="286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Dokument" r:id="rId5" imgW="5857460" imgH="2095555" progId="Word.Document.12">
                  <p:embed/>
                </p:oleObj>
              </mc:Choice>
              <mc:Fallback>
                <p:oleObj name="Dokument" r:id="rId5" imgW="5857460" imgH="20955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075" y="3144426"/>
                        <a:ext cx="8006411" cy="286408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7690043" y="4378461"/>
            <a:ext cx="688090" cy="396013"/>
          </a:xfrm>
          <a:prstGeom prst="roundRect">
            <a:avLst/>
          </a:prstGeom>
          <a:noFill/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8876" y="698585"/>
            <a:ext cx="8643509" cy="313932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methodische Gestaltung des Unterricht variiert deutlich von Lehrkraft zu Lehrkraft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oft: einleitende Phase, danach teilweise kleinschrittige, in etwas mehr als jeder 2. Stunde stark anleitende bzw. gelenkte Vorgehensweise (Erarbeitung, Üben, Kontrolle)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meist Unterrichtsgespräch oder Einzelarbeit (-&gt; Anteil hat zugenommen im Vergleich zu 2013/2014)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gegenseitige Unterstützung durch PA /GA beim Lösen oder der Kontrolle von Aufgaben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Bearbeiten von Arbeitsblättern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Aufgaben = quantitativ umfangreich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teilweise Recherche mit Hilfe von Tablets, Smartphones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in ca. 1/3 des Unterrichts werden digitale Medien in den Unterricht eingebunden     </a:t>
            </a:r>
          </a:p>
        </p:txBody>
      </p:sp>
    </p:spTree>
    <p:extLst>
      <p:ext uri="{BB962C8B-B14F-4D97-AF65-F5344CB8AC3E}">
        <p14:creationId xmlns:p14="http://schemas.microsoft.com/office/powerpoint/2010/main" val="9352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14820"/>
              </p:ext>
            </p:extLst>
          </p:nvPr>
        </p:nvGraphicFramePr>
        <p:xfrm>
          <a:off x="825500" y="1206500"/>
          <a:ext cx="7847457" cy="48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87DD4B2-89DF-4BDD-BE22-0E5ADE132CA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1267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11268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3608" y="64598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2000" dirty="0">
              <a:solidFill>
                <a:srgbClr val="003399"/>
              </a:solidFill>
            </a:endParaRPr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 rot="16200000">
            <a:off x="752391" y="4438340"/>
            <a:ext cx="1530368" cy="2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Lehr- und Lernzeit</a:t>
            </a:r>
          </a:p>
        </p:txBody>
      </p:sp>
      <p:sp>
        <p:nvSpPr>
          <p:cNvPr id="36" name="Textfeld 8"/>
          <p:cNvSpPr txBox="1">
            <a:spLocks noChangeArrowheads="1"/>
          </p:cNvSpPr>
          <p:nvPr/>
        </p:nvSpPr>
        <p:spPr bwMode="auto">
          <a:xfrm rot="16200000">
            <a:off x="831805" y="3991478"/>
            <a:ext cx="2433611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 und Arbeitsbedingungen</a:t>
            </a:r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 rot="16200000">
            <a:off x="1393073" y="3993511"/>
            <a:ext cx="2444740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Strukturierung/Zielausrichtung</a:t>
            </a:r>
          </a:p>
        </p:txBody>
      </p:sp>
      <p:sp>
        <p:nvSpPr>
          <p:cNvPr id="38" name="Textfeld 10"/>
          <p:cNvSpPr txBox="1">
            <a:spLocks noChangeArrowheads="1"/>
          </p:cNvSpPr>
          <p:nvPr/>
        </p:nvSpPr>
        <p:spPr bwMode="auto">
          <a:xfrm rot="16200000">
            <a:off x="1815163" y="3819016"/>
            <a:ext cx="2786046" cy="2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der Schülerinnen/Schüler</a:t>
            </a:r>
          </a:p>
        </p:txBody>
      </p:sp>
      <p:sp>
        <p:nvSpPr>
          <p:cNvPr id="39" name="Textfeld 11"/>
          <p:cNvSpPr txBox="1">
            <a:spLocks noChangeArrowheads="1"/>
          </p:cNvSpPr>
          <p:nvPr/>
        </p:nvSpPr>
        <p:spPr bwMode="auto">
          <a:xfrm rot="16200000">
            <a:off x="2862530" y="4315979"/>
            <a:ext cx="1766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 rot="16200000">
            <a:off x="3278025" y="4070611"/>
            <a:ext cx="2098685" cy="4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Leistungs- und</a:t>
            </a:r>
          </a:p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Anstrengungsbereitschaft</a:t>
            </a:r>
          </a:p>
        </p:txBody>
      </p:sp>
      <p:sp>
        <p:nvSpPr>
          <p:cNvPr id="41" name="Textfeld 13"/>
          <p:cNvSpPr txBox="1">
            <a:spLocks noChangeArrowheads="1"/>
          </p:cNvSpPr>
          <p:nvPr/>
        </p:nvSpPr>
        <p:spPr bwMode="auto">
          <a:xfrm rot="16200000">
            <a:off x="3932071" y="4203430"/>
            <a:ext cx="1965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2" name="Textfeld 14"/>
          <p:cNvSpPr txBox="1">
            <a:spLocks noChangeArrowheads="1"/>
          </p:cNvSpPr>
          <p:nvPr/>
        </p:nvSpPr>
        <p:spPr bwMode="auto">
          <a:xfrm rot="16200000">
            <a:off x="4834197" y="4584715"/>
            <a:ext cx="125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16"/>
          <p:cNvSpPr txBox="1">
            <a:spLocks noChangeArrowheads="1"/>
          </p:cNvSpPr>
          <p:nvPr/>
        </p:nvSpPr>
        <p:spPr bwMode="auto">
          <a:xfrm rot="16200000">
            <a:off x="5374100" y="4575326"/>
            <a:ext cx="1265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6200000">
            <a:off x="5673440" y="2260191"/>
            <a:ext cx="1817717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 rot="16200000">
            <a:off x="6161705" y="2222702"/>
            <a:ext cx="1901793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 rot="16200000">
            <a:off x="6839272" y="2301267"/>
            <a:ext cx="168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 rot="16200000">
            <a:off x="7147065" y="2080659"/>
            <a:ext cx="2184395" cy="2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20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842082" y="2439766"/>
            <a:ext cx="410720" cy="648072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14991"/>
              </p:ext>
            </p:extLst>
          </p:nvPr>
        </p:nvGraphicFramePr>
        <p:xfrm>
          <a:off x="621884" y="3023002"/>
          <a:ext cx="8054572" cy="306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Dokument" r:id="rId5" imgW="5857460" imgH="2229475" progId="Word.Document.12">
                  <p:embed/>
                </p:oleObj>
              </mc:Choice>
              <mc:Fallback>
                <p:oleObj name="Dokument" r:id="rId5" imgW="5857460" imgH="2229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884" y="3023002"/>
                        <a:ext cx="8054572" cy="306466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lipse 21"/>
          <p:cNvSpPr/>
          <p:nvPr/>
        </p:nvSpPr>
        <p:spPr bwMode="auto">
          <a:xfrm>
            <a:off x="7740352" y="5085183"/>
            <a:ext cx="864096" cy="36419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740352" y="5445223"/>
            <a:ext cx="864096" cy="3600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2699792" y="5090730"/>
            <a:ext cx="4896545" cy="11465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1800" b="0" dirty="0" smtClean="0">
                <a:solidFill>
                  <a:schemeClr val="tx1"/>
                </a:solidFill>
                <a:latin typeface="BMFChange"/>
              </a:rPr>
              <a:t>methodische Gestaltung / Sozialformen </a:t>
            </a:r>
            <a:r>
              <a:rPr lang="de-DE" altLang="de-DE" sz="1800" b="0" dirty="0" smtClean="0">
                <a:solidFill>
                  <a:schemeClr val="tx1"/>
                </a:solidFill>
                <a:latin typeface="BMFChange"/>
                <a:sym typeface="Wingdings" panose="05000000000000000000" pitchFamily="2" charset="2"/>
              </a:rPr>
              <a:t>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b="0" dirty="0" smtClean="0">
                <a:solidFill>
                  <a:schemeClr val="tx1"/>
                </a:solidFill>
                <a:latin typeface="BMFChange"/>
                <a:sym typeface="Wingdings" panose="05000000000000000000" pitchFamily="2" charset="2"/>
              </a:rPr>
              <a:t>weniger themengebundener Austausch bzw. </a:t>
            </a:r>
            <a:br>
              <a:rPr lang="de-DE" altLang="de-DE" sz="1800" b="0" dirty="0" smtClean="0">
                <a:solidFill>
                  <a:schemeClr val="tx1"/>
                </a:solidFill>
                <a:latin typeface="BMFChange"/>
                <a:sym typeface="Wingdings" panose="05000000000000000000" pitchFamily="2" charset="2"/>
              </a:rPr>
            </a:br>
            <a:r>
              <a:rPr lang="de-DE" altLang="de-DE" sz="1800" b="0" dirty="0" smtClean="0">
                <a:solidFill>
                  <a:schemeClr val="tx1"/>
                </a:solidFill>
                <a:latin typeface="BMFChange"/>
                <a:sym typeface="Wingdings" panose="05000000000000000000" pitchFamily="2" charset="2"/>
              </a:rPr>
              <a:t>zusammenhängende Redebeiträge</a:t>
            </a:r>
            <a:endParaRPr lang="de-DE" altLang="de-DE" sz="1800" b="0" dirty="0">
              <a:solidFill>
                <a:schemeClr val="tx1"/>
              </a:solidFill>
              <a:latin typeface="BMFChange"/>
            </a:endParaRPr>
          </a:p>
        </p:txBody>
      </p:sp>
    </p:spTree>
    <p:extLst>
      <p:ext uri="{BB962C8B-B14F-4D97-AF65-F5344CB8AC3E}">
        <p14:creationId xmlns:p14="http://schemas.microsoft.com/office/powerpoint/2010/main" val="7299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48444"/>
              </p:ext>
            </p:extLst>
          </p:nvPr>
        </p:nvGraphicFramePr>
        <p:xfrm>
          <a:off x="825500" y="1206500"/>
          <a:ext cx="7847457" cy="48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487DD4B2-89DF-4BDD-BE22-0E5ADE132CA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1267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11268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3608" y="64598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2000" dirty="0">
              <a:solidFill>
                <a:srgbClr val="003399"/>
              </a:solidFill>
            </a:endParaRPr>
          </a:p>
        </p:txBody>
      </p:sp>
      <p:sp>
        <p:nvSpPr>
          <p:cNvPr id="35" name="Textfeld 7"/>
          <p:cNvSpPr txBox="1">
            <a:spLocks noChangeArrowheads="1"/>
          </p:cNvSpPr>
          <p:nvPr/>
        </p:nvSpPr>
        <p:spPr bwMode="auto">
          <a:xfrm rot="16200000">
            <a:off x="752391" y="4438340"/>
            <a:ext cx="1530368" cy="2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Lehr- und Lernzeit</a:t>
            </a:r>
          </a:p>
        </p:txBody>
      </p:sp>
      <p:sp>
        <p:nvSpPr>
          <p:cNvPr id="36" name="Textfeld 8"/>
          <p:cNvSpPr txBox="1">
            <a:spLocks noChangeArrowheads="1"/>
          </p:cNvSpPr>
          <p:nvPr/>
        </p:nvSpPr>
        <p:spPr bwMode="auto">
          <a:xfrm rot="16200000">
            <a:off x="831805" y="3991478"/>
            <a:ext cx="2433611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 und Arbeitsbedingungen</a:t>
            </a:r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 rot="16200000">
            <a:off x="1393073" y="3993511"/>
            <a:ext cx="2444740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Strukturierung/Zielausrichtung</a:t>
            </a:r>
          </a:p>
        </p:txBody>
      </p:sp>
      <p:sp>
        <p:nvSpPr>
          <p:cNvPr id="38" name="Textfeld 10"/>
          <p:cNvSpPr txBox="1">
            <a:spLocks noChangeArrowheads="1"/>
          </p:cNvSpPr>
          <p:nvPr/>
        </p:nvSpPr>
        <p:spPr bwMode="auto">
          <a:xfrm rot="16200000">
            <a:off x="1815163" y="3819016"/>
            <a:ext cx="2786046" cy="2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der Schülerinnen/Schüler</a:t>
            </a:r>
          </a:p>
        </p:txBody>
      </p:sp>
      <p:sp>
        <p:nvSpPr>
          <p:cNvPr id="39" name="Textfeld 11"/>
          <p:cNvSpPr txBox="1">
            <a:spLocks noChangeArrowheads="1"/>
          </p:cNvSpPr>
          <p:nvPr/>
        </p:nvSpPr>
        <p:spPr bwMode="auto">
          <a:xfrm rot="16200000">
            <a:off x="2862530" y="4315979"/>
            <a:ext cx="1766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 rot="16200000">
            <a:off x="3278025" y="4070611"/>
            <a:ext cx="2098685" cy="4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Leistungs- und</a:t>
            </a:r>
          </a:p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Anstrengungsbereitschaft</a:t>
            </a:r>
          </a:p>
        </p:txBody>
      </p:sp>
      <p:sp>
        <p:nvSpPr>
          <p:cNvPr id="41" name="Textfeld 13"/>
          <p:cNvSpPr txBox="1">
            <a:spLocks noChangeArrowheads="1"/>
          </p:cNvSpPr>
          <p:nvPr/>
        </p:nvSpPr>
        <p:spPr bwMode="auto">
          <a:xfrm rot="16200000">
            <a:off x="3932071" y="4203430"/>
            <a:ext cx="1965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2" name="Textfeld 14"/>
          <p:cNvSpPr txBox="1">
            <a:spLocks noChangeArrowheads="1"/>
          </p:cNvSpPr>
          <p:nvPr/>
        </p:nvSpPr>
        <p:spPr bwMode="auto">
          <a:xfrm rot="16200000">
            <a:off x="4834197" y="4584715"/>
            <a:ext cx="125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16"/>
          <p:cNvSpPr txBox="1">
            <a:spLocks noChangeArrowheads="1"/>
          </p:cNvSpPr>
          <p:nvPr/>
        </p:nvSpPr>
        <p:spPr bwMode="auto">
          <a:xfrm rot="16200000">
            <a:off x="5374100" y="4575326"/>
            <a:ext cx="1265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6200000">
            <a:off x="5673440" y="2260191"/>
            <a:ext cx="1817717" cy="2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 rot="16200000">
            <a:off x="6161705" y="2222702"/>
            <a:ext cx="1901793" cy="2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 rot="16200000">
            <a:off x="6839272" y="2301267"/>
            <a:ext cx="1688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kooperatives </a:t>
            </a:r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 rot="16200000">
            <a:off x="7147065" y="2080659"/>
            <a:ext cx="2184395" cy="2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problemorientiertes Lernen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6444210" y="4869160"/>
            <a:ext cx="2110773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Individualisierung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49983" y="647706"/>
            <a:ext cx="5495161" cy="590931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differenzierende Ansätze (z. B. Arbeitsaufträge mit struktureller Unterstützung, weiterführende Aufgaben) sind weiterhin selten in den Unterricht integriert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Arbeitsaufträge -&gt; in der Regel einheitliches Anforderungsniveau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Beachtung Arbeitstempo, Interessen, Wahlmöglichkeiten </a:t>
            </a:r>
            <a:b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</a:b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= etwas gestiegen (in ca. jeder 5. Stunde)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eigenständiges Zurückgreifen auf Hilfsmittel wird eingefordert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Situationen, in denen die </a:t>
            </a:r>
            <a:r>
              <a:rPr lang="de-DE" sz="1800" b="0" dirty="0" err="1" smtClean="0">
                <a:latin typeface="BMFChange" panose="02000503040000020004" pitchFamily="2" charset="0"/>
                <a:cs typeface="Calibri" panose="020F0502020204030204" pitchFamily="34" charset="0"/>
              </a:rPr>
              <a:t>SuS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 der Jg. 5 bis 10 Lernprozesse teilweise steuern haben abgenommen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in ca. jeder 3. Stunde -&gt; kooperatives Lernen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dabei kaum teamorientierte Aufgabenstellungen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Förderung des problemorientierten Lernen in 7 – 10 wenig ausgeprägt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Anwenden bekannter Lösungsroutinen dominiert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geringer Anteil an ergebnisoffenen Fragestellungen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Sek II: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häufiger komplexere </a:t>
            </a:r>
            <a:r>
              <a:rPr lang="de-DE" sz="1800" b="0" dirty="0">
                <a:latin typeface="BMFChange" panose="02000503040000020004" pitchFamily="2" charset="0"/>
                <a:cs typeface="Calibri" panose="020F0502020204030204" pitchFamily="34" charset="0"/>
              </a:rPr>
              <a:t>Arbeitsaufträge mit offenen </a:t>
            </a:r>
            <a:r>
              <a:rPr lang="de-DE" sz="18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Ergebnismöglichkeiten </a:t>
            </a:r>
          </a:p>
        </p:txBody>
      </p:sp>
      <p:sp>
        <p:nvSpPr>
          <p:cNvPr id="27" name="Pfeil nach oben 26"/>
          <p:cNvSpPr/>
          <p:nvPr/>
        </p:nvSpPr>
        <p:spPr bwMode="auto">
          <a:xfrm rot="10800000">
            <a:off x="7544914" y="3219243"/>
            <a:ext cx="310952" cy="576065"/>
          </a:xfrm>
          <a:prstGeom prst="upArrow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</a:t>
            </a:r>
            <a:r>
              <a:rPr lang="de-DE" altLang="de-DE" dirty="0" err="1"/>
              <a:t>Hüstermann</a:t>
            </a:r>
            <a:r>
              <a:rPr lang="de-DE" altLang="de-DE" dirty="0"/>
              <a:t>, </a:t>
            </a:r>
            <a:r>
              <a:rPr lang="de-DE" altLang="de-DE" dirty="0" err="1"/>
              <a:t>Hersant</a:t>
            </a:r>
            <a:r>
              <a:rPr lang="de-DE" altLang="de-DE" dirty="0"/>
              <a:t>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/>
              </a:rPr>
              <a:t>26.08.2020</a:t>
            </a:r>
            <a:endParaRPr lang="de-DE" dirty="0">
              <a:latin typeface="BMFChange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EC603403-9812-435C-AD6D-299096F2B02A}"/>
              </a:ext>
            </a:extLst>
          </p:cNvPr>
          <p:cNvSpPr/>
          <p:nvPr/>
        </p:nvSpPr>
        <p:spPr bwMode="auto">
          <a:xfrm>
            <a:off x="7020273" y="1057784"/>
            <a:ext cx="1656184" cy="499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Sek I </a:t>
            </a:r>
            <a:b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73 </a:t>
            </a:r>
            <a:r>
              <a:rPr lang="de-DE" sz="1600" dirty="0" err="1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UBe</a:t>
            </a:r>
            <a:endParaRPr lang="de-DE" sz="16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EC603403-9812-435C-AD6D-299096F2B02A}"/>
              </a:ext>
            </a:extLst>
          </p:cNvPr>
          <p:cNvSpPr/>
          <p:nvPr/>
        </p:nvSpPr>
        <p:spPr bwMode="auto">
          <a:xfrm>
            <a:off x="7020273" y="4005064"/>
            <a:ext cx="165618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Sek II </a:t>
            </a:r>
            <a:b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39 </a:t>
            </a:r>
            <a:r>
              <a:rPr lang="de-DE" sz="1600" dirty="0" err="1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UBe</a:t>
            </a:r>
            <a:endParaRPr lang="de-DE" sz="16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88788"/>
              </p:ext>
            </p:extLst>
          </p:nvPr>
        </p:nvGraphicFramePr>
        <p:xfrm>
          <a:off x="683568" y="260648"/>
          <a:ext cx="5564348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Dokument" r:id="rId4" imgW="5762038" imgH="3714831" progId="Word.Document.12">
                  <p:embed/>
                </p:oleObj>
              </mc:Choice>
              <mc:Fallback>
                <p:oleObj name="Dokument" r:id="rId4" imgW="5762038" imgH="3714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60648"/>
                        <a:ext cx="5564348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40316"/>
              </p:ext>
            </p:extLst>
          </p:nvPr>
        </p:nvGraphicFramePr>
        <p:xfrm>
          <a:off x="683568" y="3140968"/>
          <a:ext cx="5580000" cy="359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Dokument" r:id="rId7" imgW="5762038" imgH="3714831" progId="Word.Document.12">
                  <p:embed/>
                </p:oleObj>
              </mc:Choice>
              <mc:Fallback>
                <p:oleObj name="Dokument" r:id="rId7" imgW="5762038" imgH="3714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3140968"/>
                        <a:ext cx="5580000" cy="3597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4572000" y="692696"/>
            <a:ext cx="1584176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Individualisierung</a:t>
            </a:r>
          </a:p>
        </p:txBody>
      </p:sp>
      <p:sp>
        <p:nvSpPr>
          <p:cNvPr id="11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745456" y="1700808"/>
            <a:ext cx="410720" cy="864096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745456" y="4653136"/>
            <a:ext cx="410720" cy="864096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3" name="Rechteck: abgerundete Ecken 1">
            <a:extLst>
              <a:ext uri="{FF2B5EF4-FFF2-40B4-BE49-F238E27FC236}">
                <a16:creationId xmlns="" xmlns:a16="http://schemas.microsoft.com/office/drawing/2014/main" id="{14CF6075-1AA4-46DE-88E1-F79807097B78}"/>
              </a:ext>
            </a:extLst>
          </p:cNvPr>
          <p:cNvSpPr/>
          <p:nvPr/>
        </p:nvSpPr>
        <p:spPr bwMode="auto">
          <a:xfrm>
            <a:off x="5025376" y="1968947"/>
            <a:ext cx="410720" cy="58444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91095"/>
              </p:ext>
            </p:extLst>
          </p:nvPr>
        </p:nvGraphicFramePr>
        <p:xfrm>
          <a:off x="825500" y="1206500"/>
          <a:ext cx="7847457" cy="48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0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F16D4267-B0E6-47E7-9D95-2BDC11E98629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2291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</a:p>
        </p:txBody>
      </p:sp>
      <p:sp>
        <p:nvSpPr>
          <p:cNvPr id="12292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Unterrichtsbeobachtungen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012160" y="888975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</a:rPr>
              <a:t>Schule - Berlin</a:t>
            </a:r>
            <a:endParaRPr lang="de-DE" altLang="de-DE" sz="1400" dirty="0">
              <a:solidFill>
                <a:srgbClr val="003399"/>
              </a:solidFill>
            </a:endParaRPr>
          </a:p>
        </p:txBody>
      </p:sp>
      <p:sp>
        <p:nvSpPr>
          <p:cNvPr id="20" name="Textfeld 7"/>
          <p:cNvSpPr txBox="1">
            <a:spLocks noChangeArrowheads="1"/>
          </p:cNvSpPr>
          <p:nvPr/>
        </p:nvSpPr>
        <p:spPr bwMode="auto">
          <a:xfrm rot="16200000">
            <a:off x="788723" y="4442721"/>
            <a:ext cx="135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Lehr- und Lernzeit</a:t>
            </a:r>
          </a:p>
        </p:txBody>
      </p:sp>
      <p:sp>
        <p:nvSpPr>
          <p:cNvPr id="21" name="Textfeld 8"/>
          <p:cNvSpPr txBox="1">
            <a:spLocks noChangeArrowheads="1"/>
          </p:cNvSpPr>
          <p:nvPr/>
        </p:nvSpPr>
        <p:spPr bwMode="auto">
          <a:xfrm rot="16200000">
            <a:off x="989665" y="3986973"/>
            <a:ext cx="2117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Lern- und Arbeitsbedingungen</a:t>
            </a: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 rot="16200000">
            <a:off x="1542231" y="3985831"/>
            <a:ext cx="2198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Strukturierung/Zielausrichtung</a:t>
            </a: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 rot="16200000">
            <a:off x="1980125" y="3819428"/>
            <a:ext cx="2456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Verhalten der Schülerinnen/Schüler</a:t>
            </a:r>
          </a:p>
        </p:txBody>
      </p:sp>
      <p:sp>
        <p:nvSpPr>
          <p:cNvPr id="24" name="Textfeld 11"/>
          <p:cNvSpPr txBox="1">
            <a:spLocks noChangeArrowheads="1"/>
          </p:cNvSpPr>
          <p:nvPr/>
        </p:nvSpPr>
        <p:spPr bwMode="auto">
          <a:xfrm rot="16200000">
            <a:off x="2984357" y="4315979"/>
            <a:ext cx="1523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Pädagogisches Klima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 rot="16200000">
            <a:off x="3403076" y="4070775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Leistungs- und</a:t>
            </a:r>
          </a:p>
          <a:p>
            <a:pPr algn="l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Anstrengungsbereitschaft</a:t>
            </a:r>
          </a:p>
        </p:txBody>
      </p:sp>
      <p:sp>
        <p:nvSpPr>
          <p:cNvPr id="26" name="Textfeld 13"/>
          <p:cNvSpPr txBox="1">
            <a:spLocks noChangeArrowheads="1"/>
          </p:cNvSpPr>
          <p:nvPr/>
        </p:nvSpPr>
        <p:spPr bwMode="auto">
          <a:xfrm rot="16200000">
            <a:off x="4037068" y="4203430"/>
            <a:ext cx="1755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err="1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Fachl</a:t>
            </a:r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., </a:t>
            </a:r>
            <a:r>
              <a:rPr lang="de-DE" altLang="de-DE" sz="1200" dirty="0" err="1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überfachl</a:t>
            </a:r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27" name="Textfeld 14"/>
          <p:cNvSpPr txBox="1">
            <a:spLocks noChangeArrowheads="1"/>
          </p:cNvSpPr>
          <p:nvPr/>
        </p:nvSpPr>
        <p:spPr bwMode="auto">
          <a:xfrm rot="16200000">
            <a:off x="4897156" y="4575417"/>
            <a:ext cx="114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Methodenwahl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Textfeld 16"/>
          <p:cNvSpPr txBox="1">
            <a:spLocks noChangeArrowheads="1"/>
          </p:cNvSpPr>
          <p:nvPr/>
        </p:nvSpPr>
        <p:spPr bwMode="auto">
          <a:xfrm rot="16200000">
            <a:off x="5459058" y="2341225"/>
            <a:ext cx="1095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Sprachbildung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 rot="16200000">
            <a:off x="5766207" y="2085481"/>
            <a:ext cx="1632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innere Differenzierung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 rot="16200000">
            <a:off x="6332694" y="2038943"/>
            <a:ext cx="1651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selbstständiges Lernen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 rot="16200000">
            <a:off x="7022330" y="2124596"/>
            <a:ext cx="1497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Kooperatives Lernen</a:t>
            </a: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 rot="16200000">
            <a:off x="7270087" y="2081030"/>
            <a:ext cx="193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de-DE" altLang="de-DE" sz="1200" dirty="0">
                <a:solidFill>
                  <a:schemeClr val="tx1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problemorientiertes Lernen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</a:t>
            </a:r>
            <a:r>
              <a:rPr lang="de-DE" altLang="de-DE" dirty="0" err="1"/>
              <a:t>Hüstermann</a:t>
            </a:r>
            <a:r>
              <a:rPr lang="de-DE" altLang="de-DE" dirty="0"/>
              <a:t>, </a:t>
            </a:r>
            <a:r>
              <a:rPr lang="de-DE" altLang="de-DE" dirty="0" err="1"/>
              <a:t>Hersant</a:t>
            </a:r>
            <a:r>
              <a:rPr lang="de-DE" altLang="de-DE" dirty="0"/>
              <a:t>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 panose="02000503040000020004" pitchFamily="2" charset="0"/>
              </a:rPr>
              <a:t>26.08.2020</a:t>
            </a:r>
            <a:endParaRPr lang="de-DE" dirty="0">
              <a:latin typeface="BMFChange" panose="02000503040000020004" pitchFamily="2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ADD348A-DA85-4119-ACE2-985D6760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56" y="955675"/>
            <a:ext cx="77914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Tagesordnung</a:t>
            </a:r>
          </a:p>
          <a:p>
            <a:pPr eaLnBrk="1" hangingPunct="1"/>
            <a:endParaRPr lang="de-DE" altLang="de-DE" sz="20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/>
            <a:endParaRPr lang="de-DE" altLang="de-DE" sz="1200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Inspektionsrahmen </a:t>
            </a:r>
            <a:r>
              <a:rPr lang="de-DE" altLang="de-DE" sz="2800" b="0" dirty="0">
                <a:solidFill>
                  <a:schemeClr val="tx1"/>
                </a:solidFill>
                <a:latin typeface="BMFChange" panose="02000503040000020004" pitchFamily="2" charset="0"/>
              </a:rPr>
              <a:t>und Qualitätsprofil</a:t>
            </a:r>
          </a:p>
          <a:p>
            <a:pPr marL="342900" indent="-342900" algn="l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Stärken</a:t>
            </a:r>
            <a:r>
              <a:rPr lang="de-DE" altLang="de-DE" sz="2800" b="0" dirty="0">
                <a:solidFill>
                  <a:srgbClr val="5F5F5F"/>
                </a:solidFill>
                <a:latin typeface="BMFChange" panose="02000503040000020004" pitchFamily="2" charset="0"/>
              </a:rPr>
              <a:t> und </a:t>
            </a:r>
            <a:r>
              <a:rPr lang="de-DE" altLang="de-DE" sz="2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Entwicklungsbedarf</a:t>
            </a:r>
            <a:r>
              <a:rPr lang="de-DE" altLang="de-DE" sz="2800" b="0" dirty="0">
                <a:solidFill>
                  <a:srgbClr val="003399"/>
                </a:solidFill>
                <a:latin typeface="BMFChange" panose="02000503040000020004" pitchFamily="2" charset="0"/>
              </a:rPr>
              <a:t>  </a:t>
            </a:r>
            <a:r>
              <a:rPr lang="de-DE" altLang="de-DE" sz="2800" b="0" dirty="0">
                <a:solidFill>
                  <a:srgbClr val="5F5F5F"/>
                </a:solidFill>
                <a:latin typeface="BMFChange" panose="02000503040000020004" pitchFamily="2" charset="0"/>
              </a:rPr>
              <a:t/>
            </a:r>
            <a:br>
              <a:rPr lang="de-DE" altLang="de-DE" sz="2800" b="0" dirty="0">
                <a:solidFill>
                  <a:srgbClr val="5F5F5F"/>
                </a:solidFill>
                <a:latin typeface="BMFChange" panose="02000503040000020004" pitchFamily="2" charset="0"/>
              </a:rPr>
            </a:br>
            <a:r>
              <a:rPr lang="de-DE" altLang="de-DE" sz="2800" b="0" dirty="0">
                <a:solidFill>
                  <a:schemeClr val="tx1"/>
                </a:solidFill>
                <a:latin typeface="BMFChange" panose="02000503040000020004" pitchFamily="2" charset="0"/>
              </a:rPr>
              <a:t>mit beispielhaften Erläuterungen </a:t>
            </a:r>
          </a:p>
          <a:p>
            <a:pPr marL="342900" indent="-342900" algn="l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b="0" dirty="0">
                <a:solidFill>
                  <a:schemeClr val="tx1"/>
                </a:solidFill>
                <a:latin typeface="BMFChange" panose="02000503040000020004" pitchFamily="2" charset="0"/>
              </a:rPr>
              <a:t>Unterrichtsentwicklung – Unterrichtsgestaltung</a:t>
            </a:r>
          </a:p>
          <a:p>
            <a:pPr marL="342900" indent="-342900" algn="l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b="0" dirty="0">
                <a:solidFill>
                  <a:schemeClr val="tx1"/>
                </a:solidFill>
                <a:latin typeface="BMFChange" panose="02000503040000020004" pitchFamily="2" charset="0"/>
              </a:rPr>
              <a:t>Fragen…</a:t>
            </a:r>
          </a:p>
          <a:p>
            <a:pPr marL="342900" indent="-342900" algn="l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800" b="0" dirty="0">
                <a:solidFill>
                  <a:schemeClr val="tx1"/>
                </a:solidFill>
                <a:latin typeface="BMFChange" panose="02000503040000020004" pitchFamily="2" charset="0"/>
              </a:rPr>
              <a:t>Feedback </a:t>
            </a:r>
            <a:endParaRPr lang="de-DE" alt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FChang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</a:t>
            </a:r>
            <a:r>
              <a:rPr lang="de-DE" altLang="de-DE" dirty="0" err="1"/>
              <a:t>Hüstermann</a:t>
            </a:r>
            <a:r>
              <a:rPr lang="de-DE" altLang="de-DE" dirty="0"/>
              <a:t>, </a:t>
            </a:r>
            <a:r>
              <a:rPr lang="de-DE" altLang="de-DE" dirty="0" err="1"/>
              <a:t>Hersant</a:t>
            </a:r>
            <a:r>
              <a:rPr lang="de-DE" altLang="de-DE" dirty="0"/>
              <a:t>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/>
              </a:rPr>
              <a:t>26.08.2020</a:t>
            </a:r>
            <a:endParaRPr lang="de-DE" dirty="0">
              <a:latin typeface="BMFChange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55576" y="620688"/>
            <a:ext cx="7704000" cy="43204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200" dirty="0" smtClean="0">
                <a:solidFill>
                  <a:srgbClr val="009900"/>
                </a:solidFill>
                <a:latin typeface="BMFChange"/>
              </a:rPr>
              <a:t>Stärken</a:t>
            </a:r>
            <a:endParaRPr lang="de-DE" altLang="de-DE" sz="2200" dirty="0">
              <a:solidFill>
                <a:srgbClr val="009900"/>
              </a:solidFill>
              <a:latin typeface="BMFChange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751852" y="4929038"/>
            <a:ext cx="7704000" cy="432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Entwicklungsbedarf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00231" y="1057511"/>
            <a:ext cx="77040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200" b="0" dirty="0">
                <a:solidFill>
                  <a:srgbClr val="009900"/>
                </a:solidFill>
                <a:latin typeface="BMFChange" panose="02000503040000020004" pitchFamily="2" charset="0"/>
              </a:rPr>
              <a:t>zielgerichtete und individualisierte Beratungs- und Unterstützungsangebote für alle Lernenden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200" b="0" dirty="0">
                <a:solidFill>
                  <a:srgbClr val="009900"/>
                </a:solidFill>
                <a:latin typeface="BMFChange" panose="02000503040000020004" pitchFamily="2" charset="0"/>
              </a:rPr>
              <a:t>vielseitige Maßnahmen zur Förderung von Interessen und Begabungen der Schülerinnen und </a:t>
            </a:r>
            <a:r>
              <a:rPr lang="de-DE" altLang="de-DE" sz="22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Schüler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200" b="0" dirty="0">
                <a:solidFill>
                  <a:srgbClr val="009900"/>
                </a:solidFill>
                <a:latin typeface="BMFChange" panose="02000503040000020004" pitchFamily="2" charset="0"/>
              </a:rPr>
              <a:t>engagiertes Kollegium, das schulische Prozesse gemeinsam und verantwortungsvoll gestaltet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de-DE" altLang="de-DE" sz="2200" b="0" dirty="0" smtClean="0">
              <a:solidFill>
                <a:srgbClr val="009900"/>
              </a:solidFill>
              <a:latin typeface="BMFChange" panose="02000503040000020004" pitchFamily="2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7795" y="5445224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200" b="0" dirty="0">
                <a:solidFill>
                  <a:srgbClr val="003399"/>
                </a:solidFill>
                <a:latin typeface="BMFChange" panose="02000503040000020004" pitchFamily="2" charset="0"/>
              </a:rPr>
              <a:t>Aufgabenformate, die selbstständiges und problemorientiertes Lernen im Regelunterricht stärker fördern</a:t>
            </a:r>
          </a:p>
        </p:txBody>
      </p:sp>
    </p:spTree>
    <p:extLst>
      <p:ext uri="{BB962C8B-B14F-4D97-AF65-F5344CB8AC3E}">
        <p14:creationId xmlns:p14="http://schemas.microsoft.com/office/powerpoint/2010/main" val="3120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</a:t>
            </a:r>
            <a:r>
              <a:rPr lang="de-DE" altLang="de-DE" dirty="0" err="1"/>
              <a:t>Hüstermann</a:t>
            </a:r>
            <a:r>
              <a:rPr lang="de-DE" altLang="de-DE" dirty="0"/>
              <a:t>, </a:t>
            </a:r>
            <a:r>
              <a:rPr lang="de-DE" altLang="de-DE" dirty="0" err="1"/>
              <a:t>Hersant</a:t>
            </a:r>
            <a:r>
              <a:rPr lang="de-DE" altLang="de-DE" dirty="0"/>
              <a:t>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>
                <a:latin typeface="BMFChange" panose="02000503040000020004" pitchFamily="2" charset="0"/>
              </a:rPr>
              <a:t>26.08.2020</a:t>
            </a:r>
            <a:endParaRPr lang="de-DE" altLang="de-DE" dirty="0">
              <a:latin typeface="BMFChange" panose="02000503040000020004" pitchFamily="2" charset="0"/>
            </a:endParaRPr>
          </a:p>
          <a:p>
            <a:pPr>
              <a:defRPr/>
            </a:pPr>
            <a:endParaRPr lang="de-DE" dirty="0">
              <a:latin typeface="BMFChange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16839" y="908720"/>
            <a:ext cx="7872582" cy="136815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endParaRPr lang="de-DE" altLang="de-DE" sz="2000" dirty="0" smtClean="0">
              <a:solidFill>
                <a:schemeClr val="tx1"/>
              </a:solidFill>
              <a:latin typeface="BMFChange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DE" altLang="de-DE" sz="2000" u="sng" dirty="0" smtClean="0">
                <a:solidFill>
                  <a:schemeClr val="tx1"/>
                </a:solidFill>
                <a:latin typeface="BMFChange"/>
              </a:rPr>
              <a:t>Unterrichtsgestaltung – Unterrichtsentwicklung</a:t>
            </a:r>
            <a:br>
              <a:rPr lang="de-DE" altLang="de-DE" sz="2000" u="sng" dirty="0" smtClean="0">
                <a:solidFill>
                  <a:schemeClr val="tx1"/>
                </a:solidFill>
                <a:latin typeface="BMFChange"/>
              </a:rPr>
            </a:b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Gremien</a:t>
            </a:r>
            <a:br>
              <a:rPr lang="de-DE" altLang="de-DE" sz="2000" dirty="0" smtClean="0">
                <a:solidFill>
                  <a:schemeClr val="tx1"/>
                </a:solidFill>
                <a:latin typeface="BMFChange"/>
              </a:rPr>
            </a:b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Arbeitsgruppen</a:t>
            </a:r>
            <a:br>
              <a:rPr lang="de-DE" altLang="de-DE" sz="2000" dirty="0" smtClean="0">
                <a:solidFill>
                  <a:schemeClr val="tx1"/>
                </a:solidFill>
                <a:latin typeface="BMFChange"/>
              </a:rPr>
            </a:b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Fachkonferenzen</a:t>
            </a:r>
            <a:br>
              <a:rPr lang="de-DE" altLang="de-DE" sz="2000" dirty="0" smtClean="0">
                <a:solidFill>
                  <a:schemeClr val="tx1"/>
                </a:solidFill>
                <a:latin typeface="BMFChange"/>
              </a:rPr>
            </a:br>
            <a:endParaRPr lang="de-DE" altLang="de-DE" sz="200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727095" y="3140968"/>
            <a:ext cx="7872582" cy="46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Teil C - Fachcurricula</a:t>
            </a:r>
            <a:endParaRPr lang="de-DE" altLang="de-DE" sz="200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7095" y="3786542"/>
            <a:ext cx="7827509" cy="523220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BMFChange"/>
                <a:cs typeface="Calibri" panose="020F0502020204030204" pitchFamily="34" charset="0"/>
              </a:rPr>
              <a:t>durchweg kompetenzorientierte Festlegungen, fachspezifische Vereinbarungen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BMFChange"/>
                <a:cs typeface="Calibri" panose="020F0502020204030204" pitchFamily="34" charset="0"/>
              </a:rPr>
              <a:t>an vielen Stellen: Anknüpfungsmöglichkeiten für / Bezüge zu den Vorgaben der Basiscurricula  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727095" y="4460241"/>
            <a:ext cx="7872582" cy="46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Teil B </a:t>
            </a:r>
            <a:r>
              <a:rPr lang="de-DE" altLang="de-DE" sz="2000" b="0" dirty="0" smtClean="0">
                <a:solidFill>
                  <a:schemeClr val="tx1"/>
                </a:solidFill>
                <a:latin typeface="BMFChange"/>
              </a:rPr>
              <a:t>(überfachliche Teile des Rahmenlehrplans)</a:t>
            </a:r>
            <a:endParaRPr lang="de-DE" altLang="de-DE" sz="2000" b="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2254" y="5085182"/>
            <a:ext cx="7872582" cy="954107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BMFChange"/>
                <a:cs typeface="Calibri" panose="020F0502020204030204" pitchFamily="34" charset="0"/>
              </a:rPr>
              <a:t>Arbeitsgruppen koordinieren die schulspezifische Anpassung der BC zur Sprach- und Medienbildung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BMFChange"/>
                <a:cs typeface="Calibri" panose="020F0502020204030204" pitchFamily="34" charset="0"/>
              </a:rPr>
              <a:t>konzeptionelle Überlegungen zur systematischen Umsetzung der ÜTs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BMFChange"/>
                <a:cs typeface="Calibri" panose="020F0502020204030204" pitchFamily="34" charset="0"/>
              </a:rPr>
              <a:t>darüber hinaus: Projektwochen bzw. Unterrichtseinheiten u. a. bezogen auf Demokratie- und Europabildung oder Einbettung in fachliche Zusammenhänge </a:t>
            </a:r>
            <a:endParaRPr lang="de-DE" sz="1400" b="0" dirty="0">
              <a:latin typeface="BMFChange"/>
              <a:cs typeface="Calibri" panose="020F050202020403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727095" y="2564904"/>
            <a:ext cx="7872582" cy="468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chemeClr val="tx1"/>
                </a:solidFill>
                <a:latin typeface="BMFChange"/>
              </a:rPr>
              <a:t>Schulinternes Curriculum</a:t>
            </a:r>
            <a:endParaRPr lang="de-DE" altLang="de-DE" sz="2000" dirty="0">
              <a:solidFill>
                <a:schemeClr val="tx1"/>
              </a:solidFill>
              <a:latin typeface="BMFChange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09506"/>
              </p:ext>
            </p:extLst>
          </p:nvPr>
        </p:nvGraphicFramePr>
        <p:xfrm>
          <a:off x="1259632" y="1941456"/>
          <a:ext cx="9891712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Dokument" r:id="rId4" imgW="5857460" imgH="849238" progId="Word.Document.12">
                  <p:embed/>
                </p:oleObj>
              </mc:Choice>
              <mc:Fallback>
                <p:oleObj name="Dokument" r:id="rId4" imgW="5857460" imgH="849238" progId="Word.Documen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41456"/>
                        <a:ext cx="9891712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5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3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</a:t>
            </a:r>
            <a:r>
              <a:rPr lang="de-DE" altLang="de-DE" dirty="0" err="1"/>
              <a:t>Hüstermann</a:t>
            </a:r>
            <a:r>
              <a:rPr lang="de-DE" altLang="de-DE" dirty="0"/>
              <a:t>, </a:t>
            </a:r>
            <a:r>
              <a:rPr lang="de-DE" altLang="de-DE" dirty="0" err="1"/>
              <a:t>Hersant</a:t>
            </a:r>
            <a:r>
              <a:rPr lang="de-DE" altLang="de-DE" dirty="0"/>
              <a:t>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/>
              </a:rPr>
              <a:t>26.08.2020</a:t>
            </a:r>
            <a:endParaRPr lang="de-DE" dirty="0">
              <a:latin typeface="BMFChange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55576" y="620688"/>
            <a:ext cx="7704000" cy="43204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200" dirty="0" smtClean="0">
                <a:solidFill>
                  <a:srgbClr val="009900"/>
                </a:solidFill>
                <a:latin typeface="BMFChange"/>
              </a:rPr>
              <a:t>Stärken</a:t>
            </a:r>
            <a:endParaRPr lang="de-DE" altLang="de-DE" sz="2200" dirty="0">
              <a:solidFill>
                <a:srgbClr val="009900"/>
              </a:solidFill>
              <a:latin typeface="BMFChange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751852" y="4929038"/>
            <a:ext cx="7704000" cy="432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Entwicklungsbedarf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3241" y="1196752"/>
            <a:ext cx="770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zielgerichtete und individualisierte Beratungs- und Unterstützungsangebote für alle Lernenden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vielseitige Maßnahmen zur Förderung von Interessen und Begabungen der Schülerinnen und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Schüler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engagiertes Kollegium, das schulische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Prozesse </a:t>
            </a: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gemeinsam und verantwortungsvoll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gestaltet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innovativ </a:t>
            </a: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und partizipativ handelnder Schulleiter mit konkreten Vorstellungen zur weiteren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Schulentwicklung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hohe Zufriedenheit aller am Schulleben beteiligten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Gruppen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827795" y="544522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000" b="0" dirty="0">
                <a:solidFill>
                  <a:srgbClr val="003399"/>
                </a:solidFill>
                <a:latin typeface="BMFChange" panose="02000503040000020004" pitchFamily="2" charset="0"/>
              </a:rPr>
              <a:t>Aufgabenformate, die selbstständiges und problemorientiertes Lernen im Regelunterricht stärker förder</a:t>
            </a:r>
            <a:r>
              <a:rPr lang="de-DE" altLang="de-DE" sz="2200" b="0" dirty="0">
                <a:solidFill>
                  <a:srgbClr val="003399"/>
                </a:solidFill>
                <a:latin typeface="BMFChange" panose="02000503040000020004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005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647"/>
            <a:ext cx="6255004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16E0A935-04A0-4048-9C0C-1E5C50D52FB5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3315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-Sauer</a:t>
            </a:r>
          </a:p>
        </p:txBody>
      </p:sp>
      <p:sp>
        <p:nvSpPr>
          <p:cNvPr id="13316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1560" y="599822"/>
            <a:ext cx="74020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Qualitätsprofil 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2013/2014 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u="sng" dirty="0" smtClean="0">
                <a:solidFill>
                  <a:srgbClr val="003399"/>
                </a:solidFill>
                <a:latin typeface="BMFChange" panose="02000503040000020004" pitchFamily="2" charset="0"/>
              </a:rPr>
              <a:t>im Vergleich </a:t>
            </a: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zu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2019/2020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5459674"/>
            <a:ext cx="2148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A = stark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B = eher stark ausgeprägt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C = eher schwach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D = schwach ausgeprägt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645" y="6196937"/>
            <a:ext cx="1908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  <a:latin typeface="BMFChange"/>
              </a:rPr>
              <a:t> </a:t>
            </a: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* nicht bewertet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</p:spTree>
    <p:extLst>
      <p:ext uri="{BB962C8B-B14F-4D97-AF65-F5344CB8AC3E}">
        <p14:creationId xmlns:p14="http://schemas.microsoft.com/office/powerpoint/2010/main" val="9973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1C6527F0-1A08-43F7-9D32-793EF0418DD7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9459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</a:p>
        </p:txBody>
      </p:sp>
      <p:sp>
        <p:nvSpPr>
          <p:cNvPr id="19460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803226" y="4077072"/>
            <a:ext cx="8001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2800" b="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 für </a:t>
            </a:r>
            <a:r>
              <a:rPr lang="de-DE" altLang="de-DE" sz="2800" b="0" dirty="0">
                <a:solidFill>
                  <a:srgbClr val="003399"/>
                </a:solidFill>
                <a:latin typeface="BMFChange" panose="02000503040000020004" pitchFamily="2" charset="0"/>
              </a:rPr>
              <a:t>die freundliche Aufnahme und die gute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2800" b="0" dirty="0">
                <a:solidFill>
                  <a:srgbClr val="003399"/>
                </a:solidFill>
                <a:latin typeface="BMFChange" panose="02000503040000020004" pitchFamily="2" charset="0"/>
              </a:rPr>
              <a:t> Unterstützung während der Inspektion.</a:t>
            </a:r>
          </a:p>
        </p:txBody>
      </p:sp>
      <p:sp>
        <p:nvSpPr>
          <p:cNvPr id="19462" name="Einleitung"/>
          <p:cNvSpPr txBox="1">
            <a:spLocks noChangeArrowheads="1"/>
          </p:cNvSpPr>
          <p:nvPr/>
        </p:nvSpPr>
        <p:spPr bwMode="auto">
          <a:xfrm>
            <a:off x="881856" y="1220788"/>
            <a:ext cx="8066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800" b="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Wir bedanken uns beim</a:t>
            </a:r>
            <a:endParaRPr lang="de-DE" altLang="de-DE" sz="2800" b="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9900"/>
            <a:ext cx="7715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827584" y="3202260"/>
            <a:ext cx="4608512" cy="3707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03418" y="5935740"/>
            <a:ext cx="30205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800" dirty="0" smtClean="0">
                <a:solidFill>
                  <a:srgbClr val="003399"/>
                </a:solidFill>
                <a:latin typeface="BMFChange"/>
              </a:rPr>
              <a:t>Quelle: Homepage des Humboldt-Gymnasiums </a:t>
            </a:r>
            <a:endParaRPr lang="de-DE" sz="800" dirty="0">
              <a:solidFill>
                <a:srgbClr val="003399"/>
              </a:solidFill>
              <a:latin typeface="BMFChan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7F848D12-54E2-4E22-BADF-5C5270477E6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20483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</a:p>
        </p:txBody>
      </p:sp>
      <p:sp>
        <p:nvSpPr>
          <p:cNvPr id="20484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/>
            <a:endParaRPr lang="de-DE" altLang="de-DE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9250" y="5516563"/>
            <a:ext cx="66040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smtClean="0">
                <a:latin typeface="BMFChange" panose="02000503040000020004" pitchFamily="2" charset="0"/>
              </a:rPr>
              <a:t>© Berliner Schulinspektion</a:t>
            </a:r>
          </a:p>
        </p:txBody>
      </p:sp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1639888" y="2781300"/>
            <a:ext cx="660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 b="0" dirty="0">
                <a:solidFill>
                  <a:schemeClr val="tx1"/>
                </a:solidFill>
                <a:latin typeface="BMFChange" panose="02000503040000020004" pitchFamily="2" charset="0"/>
              </a:rPr>
              <a:t>Diese Präsentation wurde erstellt von:</a:t>
            </a:r>
            <a:endParaRPr lang="de-DE" altLang="de-DE" sz="1400" dirty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20488" name="Inspektor"/>
          <p:cNvSpPr>
            <a:spLocks noChangeArrowheads="1"/>
          </p:cNvSpPr>
          <p:nvPr/>
        </p:nvSpPr>
        <p:spPr bwMode="auto">
          <a:xfrm>
            <a:off x="1639888" y="3094038"/>
            <a:ext cx="660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Holger Christensen; Ramona Renner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639888" y="3284538"/>
            <a:ext cx="660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II F </a:t>
            </a:r>
            <a:r>
              <a:rPr lang="de-DE" altLang="de-DE" sz="12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Ch</a:t>
            </a:r>
            <a:r>
              <a:rPr lang="de-DE" altLang="de-DE" sz="12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II F 10</a:t>
            </a:r>
            <a:endParaRPr lang="de-DE" altLang="de-DE" sz="1200" b="0" dirty="0">
              <a:solidFill>
                <a:schemeClr val="tx1"/>
              </a:solidFill>
              <a:latin typeface="BMFChange" panose="02000503040000020004" pitchFamily="2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Berliner Schulinspektion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Senatsverwaltung für Bildung, Jugend und Familie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 err="1">
                <a:solidFill>
                  <a:schemeClr val="tx1"/>
                </a:solidFill>
                <a:latin typeface="BMFChange" panose="02000503040000020004" pitchFamily="2" charset="0"/>
              </a:rPr>
              <a:t>Levetzowstr</a:t>
            </a: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. 1-2</a:t>
            </a:r>
            <a:b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</a:b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10555 Berlin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Tel.:  90 22 99 </a:t>
            </a:r>
            <a:r>
              <a:rPr lang="de-DE" altLang="de-DE" sz="12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227</a:t>
            </a: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/>
            </a:r>
            <a:b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</a:br>
            <a:r>
              <a:rPr lang="de-DE" altLang="de-DE" sz="1200" b="0" dirty="0">
                <a:solidFill>
                  <a:schemeClr val="tx1"/>
                </a:solidFill>
                <a:latin typeface="BMFChange" panose="02000503040000020004" pitchFamily="2" charset="0"/>
              </a:rPr>
              <a:t>Fax.: 90 22 99 240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20490" name="Mail"/>
          <p:cNvSpPr>
            <a:spLocks noChangeArrowheads="1"/>
          </p:cNvSpPr>
          <p:nvPr/>
        </p:nvSpPr>
        <p:spPr bwMode="auto">
          <a:xfrm>
            <a:off x="1639888" y="4941888"/>
            <a:ext cx="660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b="0" smtClean="0">
                <a:solidFill>
                  <a:schemeClr val="tx1"/>
                </a:solidFill>
                <a:latin typeface="BMFChange" panose="02000503040000020004" pitchFamily="2" charset="0"/>
              </a:rPr>
              <a:t>E-Mail: Holger.Christensen@senbjf.berlin.de</a:t>
            </a:r>
            <a:endParaRPr lang="de-DE" altLang="de-DE" sz="1200" dirty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5D041F0C-4EE6-48C5-A7BC-5CD8D4676825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5123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Hüstermann, Hersant-Sauer</a:t>
            </a:r>
            <a:endParaRPr lang="de-DE" altLang="de-DE" sz="1000" b="0" dirty="0" smtClean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5124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06123"/>
              </p:ext>
            </p:extLst>
          </p:nvPr>
        </p:nvGraphicFramePr>
        <p:xfrm>
          <a:off x="936625" y="1284288"/>
          <a:ext cx="7631113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name="Dokument" r:id="rId4" imgW="9916871" imgH="6335731" progId="Word.Document.12">
                  <p:embed/>
                </p:oleObj>
              </mc:Choice>
              <mc:Fallback>
                <p:oleObj name="Dokument" r:id="rId4" imgW="9916871" imgH="63357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25" y="1284288"/>
                        <a:ext cx="7631113" cy="486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812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Qualitätstableau 2017 </a:t>
            </a:r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(auf der Grundlage des Handlungsrahmens Schulqualität in Berlin)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5D041F0C-4EE6-48C5-A7BC-5CD8D4676825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5123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5124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799877"/>
            <a:ext cx="329756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Inspektionsrahmen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10802"/>
              </p:ext>
            </p:extLst>
          </p:nvPr>
        </p:nvGraphicFramePr>
        <p:xfrm>
          <a:off x="936625" y="1284288"/>
          <a:ext cx="7631113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Dokument" r:id="rId4" imgW="9901057" imgH="6337089" progId="Word.Document.12">
                  <p:embed/>
                </p:oleObj>
              </mc:Choice>
              <mc:Fallback>
                <p:oleObj name="Dokument" r:id="rId4" imgW="9901057" imgH="63370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84288"/>
                        <a:ext cx="7631113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2BC6AA47-5173-4F1D-B2DC-CC933C84EDEF}"/>
              </a:ext>
            </a:extLst>
          </p:cNvPr>
          <p:cNvSpPr txBox="1"/>
          <p:nvPr/>
        </p:nvSpPr>
        <p:spPr>
          <a:xfrm>
            <a:off x="6680670" y="3456000"/>
            <a:ext cx="183600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BMFChange" panose="02000503040000020004" pitchFamily="2" charset="0"/>
              </a:rPr>
              <a:t>verpflichtend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6B8174D-385B-436A-9A67-F073B74C0606}"/>
              </a:ext>
            </a:extLst>
          </p:cNvPr>
          <p:cNvSpPr txBox="1"/>
          <p:nvPr/>
        </p:nvSpPr>
        <p:spPr>
          <a:xfrm>
            <a:off x="6681600" y="3780000"/>
            <a:ext cx="18360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BMFChange" panose="02000503040000020004" pitchFamily="2" charset="0"/>
              </a:rPr>
              <a:t>schulspezifisch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6B8174D-385B-436A-9A67-F073B74C0606}"/>
              </a:ext>
            </a:extLst>
          </p:cNvPr>
          <p:cNvSpPr txBox="1"/>
          <p:nvPr/>
        </p:nvSpPr>
        <p:spPr>
          <a:xfrm>
            <a:off x="6681600" y="4104000"/>
            <a:ext cx="1836000" cy="276999"/>
          </a:xfrm>
          <a:prstGeom prst="rect">
            <a:avLst/>
          </a:prstGeom>
          <a:solidFill>
            <a:srgbClr val="6EA0B2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  <a:latin typeface="BMFChange" panose="02000503040000020004" pitchFamily="2" charset="0"/>
              </a:rPr>
              <a:t>gewählt</a:t>
            </a:r>
            <a:endParaRPr lang="de-DE" sz="1200" dirty="0">
              <a:solidFill>
                <a:schemeClr val="tx1"/>
              </a:solidFill>
              <a:latin typeface="BMFChange" panose="02000503040000020004" pitchFamily="2" charset="0"/>
            </a:endParaRPr>
          </a:p>
        </p:txBody>
      </p:sp>
      <p:sp>
        <p:nvSpPr>
          <p:cNvPr id="10" name="Rechteck: abgerundete Ecken 1">
            <a:extLst>
              <a:ext uri="{FF2B5EF4-FFF2-40B4-BE49-F238E27FC236}">
                <a16:creationId xmlns:a16="http://schemas.microsoft.com/office/drawing/2014/main" xmlns="" id="{2AE71EF2-73F6-47B1-9BF2-13C88D6B6B2E}"/>
              </a:ext>
            </a:extLst>
          </p:cNvPr>
          <p:cNvSpPr/>
          <p:nvPr/>
        </p:nvSpPr>
        <p:spPr bwMode="auto">
          <a:xfrm>
            <a:off x="2267880" y="4820657"/>
            <a:ext cx="1224000" cy="435390"/>
          </a:xfrm>
          <a:prstGeom prst="roundRect">
            <a:avLst>
              <a:gd name="adj" fmla="val 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 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1" name="Rechteck: abgerundete Ecken 1">
            <a:extLst>
              <a:ext uri="{FF2B5EF4-FFF2-40B4-BE49-F238E27FC236}">
                <a16:creationId xmlns:a16="http://schemas.microsoft.com/office/drawing/2014/main" xmlns="" id="{2AE71EF2-73F6-47B1-9BF2-13C88D6B6B2E}"/>
              </a:ext>
            </a:extLst>
          </p:cNvPr>
          <p:cNvSpPr/>
          <p:nvPr/>
        </p:nvSpPr>
        <p:spPr bwMode="auto">
          <a:xfrm>
            <a:off x="3491880" y="4824000"/>
            <a:ext cx="1260000" cy="432047"/>
          </a:xfrm>
          <a:prstGeom prst="roundRect">
            <a:avLst>
              <a:gd name="adj" fmla="val 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 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">
            <a:extLst>
              <a:ext uri="{FF2B5EF4-FFF2-40B4-BE49-F238E27FC236}">
                <a16:creationId xmlns:a16="http://schemas.microsoft.com/office/drawing/2014/main" xmlns="" id="{2AE71EF2-73F6-47B1-9BF2-13C88D6B6B2E}"/>
              </a:ext>
            </a:extLst>
          </p:cNvPr>
          <p:cNvSpPr/>
          <p:nvPr/>
        </p:nvSpPr>
        <p:spPr bwMode="auto">
          <a:xfrm>
            <a:off x="5953322" y="2722264"/>
            <a:ext cx="1260392" cy="648000"/>
          </a:xfrm>
          <a:prstGeom prst="roundRect">
            <a:avLst>
              <a:gd name="adj" fmla="val 0"/>
            </a:avLst>
          </a:prstGeom>
          <a:noFill/>
          <a:ln w="57150" cap="flat" cmpd="sng" algn="ctr">
            <a:solidFill>
              <a:srgbClr val="6EA0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 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4" name="Rechteck: abgerundete Ecken 1">
            <a:extLst>
              <a:ext uri="{FF2B5EF4-FFF2-40B4-BE49-F238E27FC236}">
                <a16:creationId xmlns:a16="http://schemas.microsoft.com/office/drawing/2014/main" xmlns="" id="{2AE71EF2-73F6-47B1-9BF2-13C88D6B6B2E}"/>
              </a:ext>
            </a:extLst>
          </p:cNvPr>
          <p:cNvSpPr/>
          <p:nvPr/>
        </p:nvSpPr>
        <p:spPr bwMode="auto">
          <a:xfrm>
            <a:off x="7197368" y="2722265"/>
            <a:ext cx="1224272" cy="647999"/>
          </a:xfrm>
          <a:prstGeom prst="roundRect">
            <a:avLst>
              <a:gd name="adj" fmla="val 0"/>
            </a:avLst>
          </a:prstGeom>
          <a:noFill/>
          <a:ln w="57150" cap="flat" cmpd="sng" algn="ctr">
            <a:solidFill>
              <a:srgbClr val="6EA0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 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7" name="Abgerundete rechteckige Legende 17">
            <a:extLst>
              <a:ext uri="{FF2B5EF4-FFF2-40B4-BE49-F238E27FC236}">
                <a16:creationId xmlns:a16="http://schemas.microsoft.com/office/drawing/2014/main" xmlns="" id="{89D9D3BB-67DC-42E7-B558-CA01232DE0FC}"/>
              </a:ext>
            </a:extLst>
          </p:cNvPr>
          <p:cNvSpPr/>
          <p:nvPr/>
        </p:nvSpPr>
        <p:spPr bwMode="auto">
          <a:xfrm>
            <a:off x="570696" y="3359587"/>
            <a:ext cx="8321784" cy="3357529"/>
          </a:xfrm>
          <a:prstGeom prst="wedgeRoundRectCallout">
            <a:avLst>
              <a:gd name="adj1" fmla="val 24156"/>
              <a:gd name="adj2" fmla="val -59696"/>
              <a:gd name="adj3" fmla="val 16667"/>
            </a:avLst>
          </a:prstGeom>
          <a:solidFill>
            <a:srgbClr val="CCECFF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Es gibt eine längerfristige Terminplanung, die </a:t>
            </a: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…. zur </a:t>
            </a: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Verfügung steht.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Es gibt ein transparentes Informationssystem in der Schule.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Die Kommunikation zwischen </a:t>
            </a: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Schulleiter und mittleren Management / Kollegium </a:t>
            </a:r>
            <a:b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</a:b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funktioniert</a:t>
            </a: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Die </a:t>
            </a: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Kommunikation im Kollegium funktioniert.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Es gibt Teamstrukturen, in die eine bedeutsame Anzahl des </a:t>
            </a: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Kollegiums </a:t>
            </a:r>
            <a:b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</a:br>
            <a:r>
              <a:rPr lang="de-DE" sz="1800" b="0" dirty="0" smtClean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eingebunden </a:t>
            </a: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sind.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An der Schule wird in multiprofessionellen Teams gearbeitet.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Es gibt ausgewiesene Zeiten für Teambesprechungen.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6230" algn="l"/>
              </a:tabLst>
            </a:pPr>
            <a:r>
              <a:rPr lang="de-DE" sz="1800" b="0" dirty="0">
                <a:solidFill>
                  <a:srgbClr val="000000"/>
                </a:solidFill>
                <a:latin typeface="BMFChange"/>
                <a:ea typeface="Times New Roman"/>
                <a:cs typeface="Arial"/>
              </a:rPr>
              <a:t>Kollegiale Hospitationen finden statt.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E1EF1E5E-0A0A-461F-BA9C-56577BBB4744}"/>
              </a:ext>
            </a:extLst>
          </p:cNvPr>
          <p:cNvSpPr txBox="1"/>
          <p:nvPr/>
        </p:nvSpPr>
        <p:spPr>
          <a:xfrm>
            <a:off x="755576" y="2852936"/>
            <a:ext cx="7378032" cy="3416320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de-DE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FChange" panose="02000503040000020004" pitchFamily="2" charset="0"/>
            </a:endParaRPr>
          </a:p>
          <a:p>
            <a:pPr marL="714375" indent="-352425" algn="l"/>
            <a:r>
              <a:rPr lang="de-DE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Ergebnisse </a:t>
            </a:r>
            <a:r>
              <a:rPr lang="de-DE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basieren auf </a:t>
            </a:r>
            <a:r>
              <a:rPr lang="de-DE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: </a:t>
            </a:r>
            <a:endParaRPr lang="de-DE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FChange" panose="02000503040000020004" pitchFamily="2" charset="0"/>
            </a:endParaRP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Dokumentenanalyse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latin typeface="BMFChange" panose="02000503040000020004" pitchFamily="2" charset="0"/>
              </a:rPr>
              <a:t>ISQ-Online-Befragungen</a:t>
            </a:r>
            <a:endParaRPr lang="de-DE" sz="1800" dirty="0">
              <a:solidFill>
                <a:srgbClr val="002060"/>
              </a:solidFill>
              <a:latin typeface="BMFChange" panose="02000503040000020004" pitchFamily="2" charset="0"/>
            </a:endParaRP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Interviews</a:t>
            </a:r>
          </a:p>
          <a:p>
            <a:pPr marL="714375" indent="-352425" algn="l"/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		          </a:t>
            </a:r>
            <a:endParaRPr lang="de-DE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MFChange" panose="02000503040000020004" pitchFamily="2" charset="0"/>
            </a:endParaRPr>
          </a:p>
          <a:p>
            <a:pPr marL="714375" indent="-352425" algn="l"/>
            <a:r>
              <a:rPr lang="de-DE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FChange" panose="02000503040000020004" pitchFamily="2" charset="0"/>
              </a:rPr>
              <a:t>ergänzend</a:t>
            </a: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: 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latin typeface="BMFChange" panose="02000503040000020004" pitchFamily="2" charset="0"/>
              </a:rPr>
              <a:t>Präsentation </a:t>
            </a: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durch </a:t>
            </a:r>
            <a:r>
              <a:rPr lang="de-DE" sz="1800" dirty="0" smtClean="0">
                <a:solidFill>
                  <a:srgbClr val="002060"/>
                </a:solidFill>
                <a:latin typeface="BMFChange" panose="02000503040000020004" pitchFamily="2" charset="0"/>
              </a:rPr>
              <a:t>den Schulleiter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Schulrundgang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latin typeface="BMFChange" panose="02000503040000020004" pitchFamily="2" charset="0"/>
              </a:rPr>
              <a:t>Beobachtungen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BMFChange" panose="02000503040000020004" pitchFamily="2" charset="0"/>
              </a:rPr>
              <a:t>aufsuchende </a:t>
            </a:r>
            <a:r>
              <a:rPr lang="de-DE" sz="1800" dirty="0" smtClean="0">
                <a:solidFill>
                  <a:srgbClr val="002060"/>
                </a:solidFill>
                <a:latin typeface="BMFChange" panose="02000503040000020004" pitchFamily="2" charset="0"/>
              </a:rPr>
              <a:t>Gespräche</a:t>
            </a:r>
          </a:p>
          <a:p>
            <a:pPr marL="714375" indent="-352425" algn="l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2060"/>
              </a:solidFill>
              <a:latin typeface="BMFChang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8400"/>
            <a:ext cx="6256800" cy="586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65AD353B-2326-46A5-878C-2DE00A8A5AE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9219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9220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3568" y="601439"/>
            <a:ext cx="3297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Qualitätsprofil 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2013/2014</a:t>
            </a:r>
            <a:endParaRPr lang="de-DE" altLang="de-DE" sz="2000" dirty="0">
              <a:solidFill>
                <a:srgbClr val="00339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1560" y="5459674"/>
            <a:ext cx="2148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A = stark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B = eher stark ausgeprägt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C = eher schwach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D = schwach ausgeprägt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4645" y="6196937"/>
            <a:ext cx="1908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  <a:latin typeface="BMFChange"/>
              </a:rPr>
              <a:t> </a:t>
            </a: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* nicht bewertet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</p:spTree>
    <p:extLst>
      <p:ext uri="{BB962C8B-B14F-4D97-AF65-F5344CB8AC3E}">
        <p14:creationId xmlns:p14="http://schemas.microsoft.com/office/powerpoint/2010/main" val="321121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647"/>
            <a:ext cx="6255004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16E0A935-04A0-4048-9C0C-1E5C50D52FB5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13315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-Sauer</a:t>
            </a:r>
          </a:p>
        </p:txBody>
      </p:sp>
      <p:sp>
        <p:nvSpPr>
          <p:cNvPr id="13316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/>
              </a:rPr>
              <a:t>26.08.2020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1560" y="599822"/>
            <a:ext cx="74020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Qualitätsprofil 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2013/2014 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u="sng" dirty="0" smtClean="0">
                <a:solidFill>
                  <a:srgbClr val="003399"/>
                </a:solidFill>
                <a:latin typeface="BMFChange" panose="02000503040000020004" pitchFamily="2" charset="0"/>
              </a:rPr>
              <a:t>im Vergleich </a:t>
            </a: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zu</a:t>
            </a:r>
            <a:b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</a:b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2019/2020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796136" y="87647"/>
            <a:ext cx="2942636" cy="52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chemeClr val="tx1"/>
                </a:solidFill>
                <a:latin typeface="BMFChange"/>
              </a:rPr>
              <a:t>--&gt; Entwicklungsprozesse</a:t>
            </a:r>
            <a:endParaRPr lang="de-DE" sz="180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5459674"/>
            <a:ext cx="2148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A = stark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B = eher stark ausgeprägt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C = eher schwach ausgeprägt </a:t>
            </a:r>
            <a:br>
              <a:rPr lang="de-DE" sz="1100" b="0" dirty="0" smtClean="0">
                <a:solidFill>
                  <a:schemeClr val="tx1"/>
                </a:solidFill>
                <a:latin typeface="BMFChange"/>
              </a:rPr>
            </a:b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D = schwach ausgeprägt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645" y="6196937"/>
            <a:ext cx="1908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  <a:latin typeface="BMFChange"/>
              </a:rPr>
              <a:t> </a:t>
            </a:r>
            <a:r>
              <a:rPr lang="de-DE" sz="1100" b="0" dirty="0" smtClean="0">
                <a:solidFill>
                  <a:schemeClr val="tx1"/>
                </a:solidFill>
                <a:latin typeface="BMFChange"/>
              </a:rPr>
              <a:t>* nicht bewertet</a:t>
            </a:r>
            <a:endParaRPr lang="de-DE" sz="1100" b="0" dirty="0">
              <a:solidFill>
                <a:schemeClr val="tx1"/>
              </a:solidFill>
              <a:latin typeface="BMFChan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Christensen, Renner, Kähler-Schubert, Hüstermann, Hersant-Sauer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/>
              </a:rPr>
              <a:t>26.08.2020</a:t>
            </a:r>
            <a:endParaRPr lang="de-DE" dirty="0">
              <a:latin typeface="BMFChange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828465" y="764704"/>
            <a:ext cx="7303191" cy="57606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200" dirty="0" smtClean="0">
                <a:solidFill>
                  <a:srgbClr val="009900"/>
                </a:solidFill>
                <a:latin typeface="BMFChange"/>
              </a:rPr>
              <a:t>Stärken</a:t>
            </a:r>
            <a:endParaRPr lang="de-DE" altLang="de-DE" sz="2200" dirty="0">
              <a:solidFill>
                <a:srgbClr val="009900"/>
              </a:solidFill>
              <a:latin typeface="BMFChange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6036" y="1484784"/>
            <a:ext cx="7924800" cy="3456384"/>
          </a:xfrm>
          <a:prstGeom prst="rect">
            <a:avLst/>
          </a:prstGeom>
          <a:noFill/>
          <a:ln>
            <a:noFill/>
          </a:ln>
          <a:extLst/>
        </p:spPr>
        <p:txBody>
          <a:bodyPr lIns="108000" tIns="72000" bIns="72000"/>
          <a:lstStyle>
            <a:lvl1pPr marL="282575" indent="-282575"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zielgerichtete und individualisierte Beratungs- und Unterstützungsangebote für alle Lernenden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000" b="0" dirty="0">
                <a:solidFill>
                  <a:srgbClr val="009900"/>
                </a:solidFill>
                <a:latin typeface="BMFChange" panose="02000503040000020004" pitchFamily="2" charset="0"/>
              </a:rPr>
              <a:t>vielseitige Maßnahmen zur Förderung von Interessen und Begabungen der </a:t>
            </a:r>
            <a:r>
              <a:rPr lang="de-DE" altLang="de-DE" sz="2000" b="0">
                <a:solidFill>
                  <a:srgbClr val="009900"/>
                </a:solidFill>
                <a:latin typeface="BMFChange" panose="02000503040000020004" pitchFamily="2" charset="0"/>
              </a:rPr>
              <a:t>Schülerinnen </a:t>
            </a:r>
            <a:r>
              <a:rPr lang="de-DE" altLang="de-DE" sz="2000" b="0" smtClean="0">
                <a:solidFill>
                  <a:srgbClr val="009900"/>
                </a:solidFill>
                <a:latin typeface="BMFChange" panose="02000503040000020004" pitchFamily="2" charset="0"/>
              </a:rPr>
              <a:t>und </a:t>
            </a: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>Schüler</a:t>
            </a:r>
            <a:b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</a:b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/>
            </a:r>
            <a:b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</a:br>
            <a: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  <a:t/>
            </a:r>
            <a:br>
              <a:rPr lang="de-DE" altLang="de-DE" sz="2000" b="0" dirty="0" smtClean="0">
                <a:solidFill>
                  <a:srgbClr val="009900"/>
                </a:solidFill>
                <a:latin typeface="BMFChange" panose="02000503040000020004" pitchFamily="2" charset="0"/>
              </a:rPr>
            </a:br>
            <a:endParaRPr lang="de-DE" altLang="de-DE" sz="2000" b="0" dirty="0" smtClean="0">
              <a:solidFill>
                <a:srgbClr val="009900"/>
              </a:solidFill>
              <a:latin typeface="BMFChange" panose="02000503040000020004" pitchFamily="2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de-DE" altLang="de-DE" sz="2000" dirty="0">
              <a:solidFill>
                <a:schemeClr val="tx1"/>
              </a:solidFill>
              <a:latin typeface="BMFChange" panose="02000503040000020004" pitchFamily="2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de-DE" altLang="de-DE" sz="2000" b="0" dirty="0">
              <a:solidFill>
                <a:schemeClr val="tx1"/>
              </a:solidFill>
              <a:latin typeface="BMFChange" panose="02000503040000020004" pitchFamily="2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de-DE" altLang="de-DE" sz="2000" b="0" dirty="0">
              <a:solidFill>
                <a:schemeClr val="tx1"/>
              </a:solidFill>
              <a:latin typeface="BMFChange" panose="02000503040000020004" pitchFamily="2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de-DE" altLang="de-DE" sz="2000" b="0" dirty="0" smtClean="0">
              <a:solidFill>
                <a:srgbClr val="009900"/>
              </a:solidFill>
              <a:latin typeface="BMFChange" panose="02000503040000020004" pitchFamily="2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de-DE" altLang="de-DE" sz="1800" b="0" dirty="0" smtClean="0">
              <a:solidFill>
                <a:srgbClr val="009900"/>
              </a:solidFill>
              <a:latin typeface="BMFChange" panose="02000503040000020004" pitchFamily="2" charset="0"/>
              <a:cs typeface="Times New Roman" pitchFamily="18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56035" y="5313727"/>
            <a:ext cx="7256985" cy="57600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de-DE" altLang="de-DE" sz="2200" dirty="0" smtClean="0">
                <a:solidFill>
                  <a:schemeClr val="tx1"/>
                </a:solidFill>
                <a:latin typeface="BMFChange" panose="02000503040000020004" pitchFamily="2" charset="0"/>
              </a:rPr>
              <a:t> Unterrichtsentwicklung </a:t>
            </a:r>
            <a:r>
              <a:rPr lang="de-DE" altLang="de-DE" sz="2200" dirty="0">
                <a:solidFill>
                  <a:schemeClr val="tx1"/>
                </a:solidFill>
                <a:latin typeface="BMFChange" panose="02000503040000020004" pitchFamily="2" charset="0"/>
              </a:rPr>
              <a:t>/ </a:t>
            </a:r>
            <a:r>
              <a:rPr lang="de-DE" altLang="de-DE" sz="2200" dirty="0" smtClean="0">
                <a:solidFill>
                  <a:schemeClr val="tx1"/>
                </a:solidFill>
                <a:latin typeface="BMFChange" panose="02000503040000020004" pitchFamily="2" charset="0"/>
              </a:rPr>
              <a:t>Unterrichtsprofil </a:t>
            </a:r>
            <a:endParaRPr lang="de-DE" altLang="de-DE" sz="2200" dirty="0">
              <a:solidFill>
                <a:schemeClr val="tx1"/>
              </a:solidFill>
              <a:latin typeface="BMFChange" panose="02000503040000020004" pitchFamily="2" charset="0"/>
            </a:endParaRPr>
          </a:p>
          <a:p>
            <a:pPr algn="l" eaLnBrk="1" hangingPunct="1">
              <a:spcBef>
                <a:spcPct val="50000"/>
              </a:spcBef>
            </a:pP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2927144" y="3368829"/>
            <a:ext cx="5215840" cy="1099755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9900"/>
                </a:solidFill>
                <a:latin typeface="BMFChange"/>
              </a:rPr>
              <a:t>Angebote in diesen Bereichen weiter ausgebaut </a:t>
            </a:r>
            <a:br>
              <a:rPr lang="de-DE" altLang="de-DE" sz="2000" dirty="0" smtClean="0">
                <a:solidFill>
                  <a:srgbClr val="009900"/>
                </a:solidFill>
                <a:latin typeface="BMFChange"/>
              </a:rPr>
            </a:br>
            <a:r>
              <a:rPr lang="de-DE" altLang="de-DE" sz="2000" dirty="0" smtClean="0">
                <a:solidFill>
                  <a:srgbClr val="009900"/>
                </a:solidFill>
                <a:latin typeface="BMFChange"/>
              </a:rPr>
              <a:t>und noch stärker individualisiert</a:t>
            </a:r>
            <a:endParaRPr lang="de-DE" altLang="de-DE" sz="2000" dirty="0">
              <a:solidFill>
                <a:srgbClr val="009900"/>
              </a:solidFill>
              <a:latin typeface="BMFChange"/>
            </a:endParaRPr>
          </a:p>
        </p:txBody>
      </p:sp>
      <p:sp>
        <p:nvSpPr>
          <p:cNvPr id="12" name="Nach unten gekrümmter Pfeil 11"/>
          <p:cNvSpPr/>
          <p:nvPr/>
        </p:nvSpPr>
        <p:spPr bwMode="auto">
          <a:xfrm rot="2839877">
            <a:off x="6301174" y="4825512"/>
            <a:ext cx="1216152" cy="731520"/>
          </a:xfrm>
          <a:prstGeom prst="curved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63136-5FB0-471F-AA0F-387B96E851A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Christensen, Renner, Kähler-Schubert, Hüstermann, Hersant-Sauer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BMFChange" panose="02000503040000020004" pitchFamily="2" charset="0"/>
              </a:rPr>
              <a:t>26.08.2020</a:t>
            </a:r>
            <a:endParaRPr lang="de-DE" dirty="0">
              <a:latin typeface="BMFChange" panose="02000503040000020004" pitchFamily="2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6795" y="797495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8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18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431" y="1340768"/>
            <a:ext cx="2987473" cy="2007140"/>
          </a:xfrm>
          <a:prstGeom prst="rect">
            <a:avLst/>
          </a:prstGeom>
          <a:solidFill>
            <a:srgbClr val="CFD7E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7306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altLang="de-DE" sz="1400" b="0" dirty="0" smtClean="0">
              <a:solidFill>
                <a:srgbClr val="000000"/>
              </a:solidFill>
              <a:latin typeface="BMFChange"/>
            </a:endParaRPr>
          </a:p>
          <a:p>
            <a:pPr marL="37306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altLang="de-DE" sz="1400" b="0" dirty="0" smtClean="0">
              <a:solidFill>
                <a:srgbClr val="000000"/>
              </a:solidFill>
              <a:latin typeface="BMFChange"/>
            </a:endParaRPr>
          </a:p>
          <a:p>
            <a:pPr marL="37306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20-minütige Sequenzen</a:t>
            </a:r>
          </a:p>
          <a:p>
            <a:pPr marL="373063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unabhängig </a:t>
            </a:r>
            <a:r>
              <a:rPr lang="de-DE" altLang="de-DE" sz="1400" b="0" dirty="0">
                <a:solidFill>
                  <a:srgbClr val="000000"/>
                </a:solidFill>
                <a:latin typeface="BMFChange"/>
              </a:rPr>
              <a:t>von der Person	</a:t>
            </a:r>
          </a:p>
          <a:p>
            <a:pPr marL="373063" lvl="1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auf </a:t>
            </a:r>
            <a:r>
              <a:rPr lang="de-DE" altLang="de-DE" sz="1400" b="0" dirty="0">
                <a:solidFill>
                  <a:srgbClr val="000000"/>
                </a:solidFill>
                <a:latin typeface="BMFChange"/>
              </a:rPr>
              <a:t>der Grundlage konkreter </a:t>
            </a: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 </a:t>
            </a:r>
            <a:b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</a:b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Beobachtungen (UBB)</a:t>
            </a:r>
            <a:b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</a:b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-&gt; 15 Unterrichtsmerkmale</a:t>
            </a:r>
            <a:b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</a:b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-&gt; 2.2.4 Kooperation n. b.  </a:t>
            </a:r>
            <a:r>
              <a:rPr lang="de-DE" altLang="de-DE" sz="1600" b="0" dirty="0" smtClean="0">
                <a:solidFill>
                  <a:srgbClr val="000000"/>
                </a:solidFill>
                <a:latin typeface="BMFChange"/>
              </a:rPr>
              <a:t/>
            </a:r>
            <a:br>
              <a:rPr lang="de-DE" altLang="de-DE" sz="1600" b="0" dirty="0" smtClean="0">
                <a:solidFill>
                  <a:srgbClr val="000000"/>
                </a:solidFill>
                <a:latin typeface="BMFChange"/>
              </a:rPr>
            </a:br>
            <a:endParaRPr lang="de-DE" altLang="de-DE" sz="1600" b="0" dirty="0" smtClean="0">
              <a:solidFill>
                <a:srgbClr val="000000"/>
              </a:solidFill>
              <a:latin typeface="BMFChange"/>
            </a:endParaRPr>
          </a:p>
          <a:p>
            <a:pPr lvl="1" algn="l" eaLnBrk="1" hangingPunct="1">
              <a:lnSpc>
                <a:spcPct val="150000"/>
              </a:lnSpc>
            </a:pPr>
            <a:endParaRPr lang="de-DE" altLang="de-DE" sz="1800" b="0" dirty="0" smtClean="0">
              <a:solidFill>
                <a:srgbClr val="000000"/>
              </a:solidFill>
              <a:latin typeface="SenBJS" pitchFamily="34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A349CFD3-C6C3-4138-8269-E74B0506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6" y="3482822"/>
            <a:ext cx="2436736" cy="4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20431" y="4148854"/>
            <a:ext cx="2950697" cy="936104"/>
          </a:xfrm>
          <a:prstGeom prst="rect">
            <a:avLst/>
          </a:prstGeom>
          <a:solidFill>
            <a:srgbClr val="CFD7E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7313" lvl="1" algn="l" eaLnBrk="1" hangingPunct="1">
              <a:lnSpc>
                <a:spcPct val="150000"/>
              </a:lnSpc>
            </a:pPr>
            <a:endParaRPr lang="de-DE" altLang="de-DE" sz="1400" b="0" dirty="0" smtClean="0">
              <a:solidFill>
                <a:srgbClr val="000000"/>
              </a:solidFill>
              <a:latin typeface="BMFChange"/>
            </a:endParaRPr>
          </a:p>
          <a:p>
            <a:pPr marL="373063" lvl="1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Rückmeldung </a:t>
            </a:r>
            <a:r>
              <a:rPr lang="de-DE" altLang="de-DE" sz="1400" b="0" dirty="0">
                <a:solidFill>
                  <a:srgbClr val="000000"/>
                </a:solidFill>
                <a:latin typeface="BMFChange"/>
              </a:rPr>
              <a:t>für die Schule</a:t>
            </a:r>
          </a:p>
          <a:p>
            <a:pPr marL="373063" lvl="1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1400" b="0" dirty="0" smtClean="0">
                <a:solidFill>
                  <a:srgbClr val="000000"/>
                </a:solidFill>
                <a:latin typeface="BMFChange"/>
              </a:rPr>
              <a:t>Unterrichtsprofil </a:t>
            </a:r>
            <a:endParaRPr lang="de-DE" altLang="de-DE" sz="1600" b="0" dirty="0" smtClean="0">
              <a:solidFill>
                <a:srgbClr val="000000"/>
              </a:solidFill>
              <a:latin typeface="BMFChange"/>
            </a:endParaRPr>
          </a:p>
          <a:p>
            <a:pPr lvl="1" algn="l" eaLnBrk="1" hangingPunct="1">
              <a:lnSpc>
                <a:spcPct val="150000"/>
              </a:lnSpc>
            </a:pPr>
            <a:r>
              <a:rPr lang="de-DE" altLang="de-DE" sz="1800" b="0" dirty="0" smtClean="0">
                <a:solidFill>
                  <a:srgbClr val="000000"/>
                </a:solidFill>
                <a:latin typeface="SenBJS" pitchFamily="34" charset="0"/>
              </a:rPr>
              <a:t>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00464"/>
              </p:ext>
            </p:extLst>
          </p:nvPr>
        </p:nvGraphicFramePr>
        <p:xfrm>
          <a:off x="3923928" y="548680"/>
          <a:ext cx="5040000" cy="324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Dokument" r:id="rId5" imgW="5775241" imgH="3720765" progId="Word.Document.12">
                  <p:embed/>
                </p:oleObj>
              </mc:Choice>
              <mc:Fallback>
                <p:oleObj name="Dokument" r:id="rId5" imgW="5775241" imgH="3720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548680"/>
                        <a:ext cx="5040000" cy="324732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41452"/>
              </p:ext>
            </p:extLst>
          </p:nvPr>
        </p:nvGraphicFramePr>
        <p:xfrm>
          <a:off x="3923928" y="3284984"/>
          <a:ext cx="5040560" cy="314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Dokument" r:id="rId8" imgW="5775241" imgH="3880499" progId="Word.Document.12">
                  <p:embed/>
                </p:oleObj>
              </mc:Choice>
              <mc:Fallback>
                <p:oleObj name="Dokument" r:id="rId8" imgW="5775241" imgH="3880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3928" y="3284984"/>
                        <a:ext cx="5040560" cy="314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8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75364"/>
              </p:ext>
            </p:extLst>
          </p:nvPr>
        </p:nvGraphicFramePr>
        <p:xfrm>
          <a:off x="825500" y="1206500"/>
          <a:ext cx="7986713" cy="515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Slide Number Placeholder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65AD353B-2326-46A5-878C-2DE00A8A5AE0}" type="slidenum">
              <a:rPr lang="de-DE" altLang="de-DE" sz="10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  <p:sp>
        <p:nvSpPr>
          <p:cNvPr id="9219" name="Footer Placeholder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Christensen, Renner, Kähler-Schubert,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Hüstermann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, </a:t>
            </a:r>
            <a:r>
              <a:rPr lang="de-DE" altLang="de-DE" sz="1000" b="0" dirty="0" err="1" smtClean="0">
                <a:solidFill>
                  <a:schemeClr val="tx1"/>
                </a:solidFill>
                <a:latin typeface="BMFChange" panose="02000503040000020004" pitchFamily="2" charset="0"/>
              </a:rPr>
              <a:t>Hersant</a:t>
            </a:r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-Sauer</a:t>
            </a:r>
          </a:p>
        </p:txBody>
      </p:sp>
      <p:sp>
        <p:nvSpPr>
          <p:cNvPr id="9220" name="Date Placeholder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 dirty="0" smtClean="0">
                <a:solidFill>
                  <a:schemeClr val="tx1"/>
                </a:solidFill>
                <a:latin typeface="BMFChange" panose="02000503040000020004" pitchFamily="2" charset="0"/>
              </a:rPr>
              <a:t>26.08.2020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827584" y="607686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112 Unterrichtsbeobachtungen</a:t>
            </a:r>
            <a:endParaRPr lang="de-DE" altLang="de-DE" sz="20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A349CFD3-C6C3-4138-8269-E74B0506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8564" y="4293103"/>
            <a:ext cx="1800202" cy="3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755576" y="967184"/>
            <a:ext cx="139333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Lehr- und Lernzeit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feld 11"/>
          <p:cNvSpPr txBox="1">
            <a:spLocks noChangeArrowheads="1"/>
          </p:cNvSpPr>
          <p:nvPr/>
        </p:nvSpPr>
        <p:spPr bwMode="auto">
          <a:xfrm>
            <a:off x="1907704" y="1154712"/>
            <a:ext cx="165618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Lern- und </a:t>
            </a: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Arbeitsbedingungen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131840" y="1013351"/>
            <a:ext cx="122822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Strukturierung</a:t>
            </a:r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/</a:t>
            </a: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Zielausrichtung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52120" y="616766"/>
            <a:ext cx="3024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003399"/>
                </a:solidFill>
                <a:latin typeface="BMFChange" panose="02000503040000020004" pitchFamily="2" charset="0"/>
              </a:rPr>
              <a:t>Unterrichtsbedingungen im Vergleich </a:t>
            </a:r>
            <a:endParaRPr lang="de-DE" altLang="de-DE" sz="1400" dirty="0">
              <a:solidFill>
                <a:srgbClr val="003399"/>
              </a:solidFill>
              <a:latin typeface="BMFChange" panose="02000503040000020004" pitchFamily="2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043608" y="1556792"/>
            <a:ext cx="2304256" cy="936104"/>
          </a:xfrm>
          <a:prstGeom prst="ellipse">
            <a:avLst/>
          </a:prstGeom>
          <a:noFill/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63888" y="1055347"/>
            <a:ext cx="5206582" cy="286232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konzentrierte, freundliche Lern- und Arbeitsatmosphäre, </a:t>
            </a:r>
            <a:br>
              <a:rPr lang="de-DE" sz="2000" b="0" dirty="0" smtClean="0">
                <a:latin typeface="BMFChange" panose="02000503040000020004" pitchFamily="2" charset="0"/>
                <a:cs typeface="Calibri" panose="020F0502020204030204" pitchFamily="34" charset="0"/>
              </a:rPr>
            </a:br>
            <a:r>
              <a:rPr lang="de-DE" sz="20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Aufmerksamkeit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respektvolle und wertschätzende Haltung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  <a:latin typeface="BMFChange" panose="02000503040000020004" pitchFamily="2" charset="0"/>
                <a:cs typeface="Calibri" panose="020F0502020204030204" pitchFamily="34" charset="0"/>
              </a:rPr>
              <a:t>-&gt; </a:t>
            </a:r>
            <a:r>
              <a:rPr lang="de-DE" sz="2000" dirty="0" smtClean="0">
                <a:solidFill>
                  <a:schemeClr val="tx1"/>
                </a:solidFill>
                <a:latin typeface="BMFChange" panose="02000503040000020004" pitchFamily="2" charset="0"/>
                <a:cs typeface="Calibri" panose="020F0502020204030204" pitchFamily="34" charset="0"/>
              </a:rPr>
              <a:t>lernförderliches Unterrichtsklima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  <a:latin typeface="BMFChange" panose="02000503040000020004" pitchFamily="2" charset="0"/>
                <a:cs typeface="Calibri" panose="020F0502020204030204" pitchFamily="34" charset="0"/>
              </a:rPr>
              <a:t>größtenteils aktive und interessierte Mitarbeit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0" dirty="0" smtClean="0">
                <a:latin typeface="BMFChange" panose="02000503040000020004" pitchFamily="2" charset="0"/>
                <a:cs typeface="Calibri" panose="020F0502020204030204" pitchFamily="34" charset="0"/>
              </a:rPr>
              <a:t>geringer Anteil an Warte- und Leerlaufzeiten (ca. 8 %)</a:t>
            </a:r>
            <a:endParaRPr lang="de-DE" sz="2000" b="0" dirty="0">
              <a:latin typeface="BMFChange" panose="0200050304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7101"/>
              </p:ext>
            </p:extLst>
          </p:nvPr>
        </p:nvGraphicFramePr>
        <p:xfrm>
          <a:off x="266941" y="3204913"/>
          <a:ext cx="879564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Dokument" r:id="rId6" imgW="6550470" imgH="2114407" progId="Word.Document.12">
                  <p:embed/>
                </p:oleObj>
              </mc:Choice>
              <mc:Fallback>
                <p:oleObj name="Dokument" r:id="rId6" imgW="6550470" imgH="21144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1" y="3204913"/>
                        <a:ext cx="8795640" cy="3124200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feil nach unten 18"/>
          <p:cNvSpPr/>
          <p:nvPr/>
        </p:nvSpPr>
        <p:spPr bwMode="auto">
          <a:xfrm rot="10800000">
            <a:off x="3945923" y="2092452"/>
            <a:ext cx="386332" cy="1092232"/>
          </a:xfrm>
          <a:prstGeom prst="downArrow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0" name="Rechteck: abgerundete Ecken 1">
            <a:extLst>
              <a:ext uri="{FF2B5EF4-FFF2-40B4-BE49-F238E27FC236}">
                <a16:creationId xmlns:a16="http://schemas.microsoft.com/office/drawing/2014/main" xmlns="" id="{14CF6075-1AA4-46DE-88E1-F79807097B78}"/>
              </a:ext>
            </a:extLst>
          </p:cNvPr>
          <p:cNvSpPr/>
          <p:nvPr/>
        </p:nvSpPr>
        <p:spPr bwMode="auto">
          <a:xfrm>
            <a:off x="7657397" y="5383800"/>
            <a:ext cx="792088" cy="360040"/>
          </a:xfrm>
          <a:prstGeom prst="roundRect">
            <a:avLst/>
          </a:prstGeom>
          <a:noFill/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1" name="Rechteck: abgerundete Ecken 1">
            <a:extLst>
              <a:ext uri="{FF2B5EF4-FFF2-40B4-BE49-F238E27FC236}">
                <a16:creationId xmlns:a16="http://schemas.microsoft.com/office/drawing/2014/main" xmlns="" id="{14CF6075-1AA4-46DE-88E1-F79807097B78}"/>
              </a:ext>
            </a:extLst>
          </p:cNvPr>
          <p:cNvSpPr/>
          <p:nvPr/>
        </p:nvSpPr>
        <p:spPr bwMode="auto">
          <a:xfrm>
            <a:off x="7668344" y="4520158"/>
            <a:ext cx="792088" cy="360040"/>
          </a:xfrm>
          <a:prstGeom prst="roundRect">
            <a:avLst/>
          </a:prstGeom>
          <a:noFill/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694775" y="4975107"/>
            <a:ext cx="765657" cy="336519"/>
          </a:xfrm>
          <a:prstGeom prst="ellipse">
            <a:avLst/>
          </a:prstGeom>
          <a:noFill/>
          <a:ln w="38100" cap="flat" cmpd="sng" algn="ctr">
            <a:solidFill>
              <a:srgbClr val="0033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>
            <a:off x="6336542" y="5143367"/>
            <a:ext cx="1320855" cy="745215"/>
          </a:xfrm>
          <a:prstGeom prst="straightConnector1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5616118" y="5885322"/>
            <a:ext cx="720080" cy="2676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Reflexion</a:t>
            </a:r>
            <a:endParaRPr lang="de-DE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EC603403-9812-435C-AD6D-299096F2B02A}"/>
              </a:ext>
            </a:extLst>
          </p:cNvPr>
          <p:cNvSpPr/>
          <p:nvPr/>
        </p:nvSpPr>
        <p:spPr bwMode="auto">
          <a:xfrm>
            <a:off x="251523" y="5443100"/>
            <a:ext cx="5229581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Möglichkeit, eigene Leistung oder die der Mit-</a:t>
            </a:r>
            <a:r>
              <a:rPr lang="de-DE" sz="1400" dirty="0" err="1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SuS</a:t>
            </a:r>
            <a: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 einzuschätzen</a:t>
            </a:r>
            <a:b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in ca. jeder 3. Std.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u="sng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jedoch: </a:t>
            </a:r>
            <a: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Ergebnisse gehen nur selten in den weiteren </a:t>
            </a:r>
            <a:b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Unterrichtsverlauf ein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ansatzweise Feedbackkultur  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076056" y="975388"/>
            <a:ext cx="1800205" cy="461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Verhalten der </a:t>
            </a:r>
            <a:endParaRPr lang="de-DE" altLang="de-DE" sz="1200" dirty="0" smtClean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Schülerinnen / Schüler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6300192" y="1325962"/>
            <a:ext cx="163217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/>
                <a:cs typeface="Arial" panose="020B0604020202020204" pitchFamily="34" charset="0"/>
              </a:rPr>
              <a:t>pädagogisches  Klima</a:t>
            </a:r>
            <a:endParaRPr lang="de-DE" altLang="de-DE" sz="1200" dirty="0">
              <a:solidFill>
                <a:srgbClr val="003399"/>
              </a:solidFill>
              <a:latin typeface="BMFChange"/>
              <a:cs typeface="Arial" panose="020B0604020202020204" pitchFamily="34" charset="0"/>
            </a:endParaRPr>
          </a:p>
        </p:txBody>
      </p:sp>
      <p:sp>
        <p:nvSpPr>
          <p:cNvPr id="28" name="Textfeld 11"/>
          <p:cNvSpPr txBox="1">
            <a:spLocks noChangeArrowheads="1"/>
          </p:cNvSpPr>
          <p:nvPr/>
        </p:nvSpPr>
        <p:spPr bwMode="auto">
          <a:xfrm>
            <a:off x="7308304" y="945171"/>
            <a:ext cx="221824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200" dirty="0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Leistungs-/Anstrengungs-</a:t>
            </a:r>
          </a:p>
          <a:p>
            <a:pPr algn="l" eaLnBrk="1" hangingPunct="1"/>
            <a:r>
              <a:rPr lang="de-DE" altLang="de-DE" sz="1200" dirty="0" err="1" smtClean="0">
                <a:solidFill>
                  <a:srgbClr val="003399"/>
                </a:solidFill>
                <a:latin typeface="BMFChange" panose="02000503040000020004" pitchFamily="2" charset="0"/>
                <a:cs typeface="Arial" panose="020B0604020202020204" pitchFamily="34" charset="0"/>
              </a:rPr>
              <a:t>bereitschaft</a:t>
            </a:r>
            <a:endParaRPr lang="de-DE" altLang="de-DE" sz="1200" dirty="0">
              <a:solidFill>
                <a:srgbClr val="003399"/>
              </a:solidFill>
              <a:latin typeface="BMFChange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  <p:bldP spid="8" grpId="0" uiExpand="1"/>
      <p:bldP spid="9" grpId="0" uiExpand="1"/>
      <p:bldP spid="10" grpId="0" uiExpand="1"/>
      <p:bldP spid="17" grpId="0" uiExpand="1" animBg="1"/>
      <p:bldP spid="17" grpId="1" animBg="1"/>
      <p:bldP spid="18" grpId="0" uiExpand="1" animBg="1"/>
      <p:bldP spid="18" grpId="1" build="allAtOnce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Bildschirmpräsentation (4:3)</PresentationFormat>
  <Paragraphs>368</Paragraphs>
  <Slides>25</Slides>
  <Notes>2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Standarddesign</vt:lpstr>
      <vt:lpstr>Photo Editor Photo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SenBJS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RUST</dc:creator>
  <cp:lastModifiedBy>Renner, Ramona</cp:lastModifiedBy>
  <cp:revision>222</cp:revision>
  <cp:lastPrinted>2020-08-26T10:50:55Z</cp:lastPrinted>
  <dcterms:created xsi:type="dcterms:W3CDTF">2009-02-18T15:08:12Z</dcterms:created>
  <dcterms:modified xsi:type="dcterms:W3CDTF">2020-08-27T13:53:57Z</dcterms:modified>
</cp:coreProperties>
</file>